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9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564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08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0853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64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0397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36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105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559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5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828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1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887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830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211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4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9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6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jpg"/><Relationship Id="rId4" Type="http://schemas.openxmlformats.org/officeDocument/2006/relationships/image" Target="../media/image1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3" Type="http://schemas.openxmlformats.org/officeDocument/2006/relationships/image" Target="../media/image135.png"/><Relationship Id="rId21" Type="http://schemas.openxmlformats.org/officeDocument/2006/relationships/image" Target="../media/image153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134.png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23" Type="http://schemas.openxmlformats.org/officeDocument/2006/relationships/image" Target="../media/image155.pn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Relationship Id="rId22" Type="http://schemas.openxmlformats.org/officeDocument/2006/relationships/image" Target="../media/image1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5.png"/><Relationship Id="rId26" Type="http://schemas.openxmlformats.org/officeDocument/2006/relationships/image" Target="../media/image173.png"/><Relationship Id="rId3" Type="http://schemas.openxmlformats.org/officeDocument/2006/relationships/image" Target="../media/image135.png"/><Relationship Id="rId21" Type="http://schemas.openxmlformats.org/officeDocument/2006/relationships/image" Target="../media/image168.png"/><Relationship Id="rId7" Type="http://schemas.openxmlformats.org/officeDocument/2006/relationships/image" Target="../media/image139.png"/><Relationship Id="rId12" Type="http://schemas.openxmlformats.org/officeDocument/2006/relationships/image" Target="../media/image160.png"/><Relationship Id="rId17" Type="http://schemas.openxmlformats.org/officeDocument/2006/relationships/image" Target="../media/image164.png"/><Relationship Id="rId25" Type="http://schemas.openxmlformats.org/officeDocument/2006/relationships/image" Target="../media/image172.png"/><Relationship Id="rId2" Type="http://schemas.openxmlformats.org/officeDocument/2006/relationships/image" Target="../media/image134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59.png"/><Relationship Id="rId24" Type="http://schemas.openxmlformats.org/officeDocument/2006/relationships/image" Target="../media/image171.png"/><Relationship Id="rId5" Type="http://schemas.openxmlformats.org/officeDocument/2006/relationships/image" Target="../media/image137.png"/><Relationship Id="rId15" Type="http://schemas.openxmlformats.org/officeDocument/2006/relationships/image" Target="../media/image162.png"/><Relationship Id="rId23" Type="http://schemas.openxmlformats.org/officeDocument/2006/relationships/image" Target="../media/image170.png"/><Relationship Id="rId10" Type="http://schemas.openxmlformats.org/officeDocument/2006/relationships/image" Target="../media/image158.png"/><Relationship Id="rId19" Type="http://schemas.openxmlformats.org/officeDocument/2006/relationships/image" Target="../media/image166.png"/><Relationship Id="rId4" Type="http://schemas.openxmlformats.org/officeDocument/2006/relationships/image" Target="../media/image136.png"/><Relationship Id="rId9" Type="http://schemas.openxmlformats.org/officeDocument/2006/relationships/image" Target="../media/image157.png"/><Relationship Id="rId14" Type="http://schemas.openxmlformats.org/officeDocument/2006/relationships/image" Target="../media/image146.png"/><Relationship Id="rId22" Type="http://schemas.openxmlformats.org/officeDocument/2006/relationships/image" Target="../media/image1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image" Target="../media/image174.png"/><Relationship Id="rId16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5" Type="http://schemas.openxmlformats.org/officeDocument/2006/relationships/image" Target="../media/image18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93.png"/><Relationship Id="rId18" Type="http://schemas.openxmlformats.org/officeDocument/2006/relationships/image" Target="../media/image197.png"/><Relationship Id="rId26" Type="http://schemas.openxmlformats.org/officeDocument/2006/relationships/image" Target="../media/image205.png"/><Relationship Id="rId3" Type="http://schemas.openxmlformats.org/officeDocument/2006/relationships/image" Target="../media/image135.png"/><Relationship Id="rId21" Type="http://schemas.openxmlformats.org/officeDocument/2006/relationships/image" Target="../media/image200.png"/><Relationship Id="rId7" Type="http://schemas.openxmlformats.org/officeDocument/2006/relationships/image" Target="../media/image139.png"/><Relationship Id="rId12" Type="http://schemas.openxmlformats.org/officeDocument/2006/relationships/image" Target="../media/image192.png"/><Relationship Id="rId17" Type="http://schemas.openxmlformats.org/officeDocument/2006/relationships/image" Target="../media/image196.png"/><Relationship Id="rId25" Type="http://schemas.openxmlformats.org/officeDocument/2006/relationships/image" Target="../media/image204.png"/><Relationship Id="rId2" Type="http://schemas.openxmlformats.org/officeDocument/2006/relationships/image" Target="../media/image134.png"/><Relationship Id="rId16" Type="http://schemas.openxmlformats.org/officeDocument/2006/relationships/image" Target="../media/image195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91.png"/><Relationship Id="rId24" Type="http://schemas.openxmlformats.org/officeDocument/2006/relationships/image" Target="../media/image203.png"/><Relationship Id="rId5" Type="http://schemas.openxmlformats.org/officeDocument/2006/relationships/image" Target="../media/image137.png"/><Relationship Id="rId15" Type="http://schemas.openxmlformats.org/officeDocument/2006/relationships/image" Target="../media/image194.png"/><Relationship Id="rId23" Type="http://schemas.openxmlformats.org/officeDocument/2006/relationships/image" Target="../media/image202.png"/><Relationship Id="rId28" Type="http://schemas.openxmlformats.org/officeDocument/2006/relationships/image" Target="../media/image207.png"/><Relationship Id="rId10" Type="http://schemas.openxmlformats.org/officeDocument/2006/relationships/image" Target="../media/image160.png"/><Relationship Id="rId19" Type="http://schemas.openxmlformats.org/officeDocument/2006/relationships/image" Target="../media/image198.png"/><Relationship Id="rId4" Type="http://schemas.openxmlformats.org/officeDocument/2006/relationships/image" Target="../media/image136.png"/><Relationship Id="rId9" Type="http://schemas.openxmlformats.org/officeDocument/2006/relationships/image" Target="../media/image190.png"/><Relationship Id="rId14" Type="http://schemas.openxmlformats.org/officeDocument/2006/relationships/image" Target="../media/image72.png"/><Relationship Id="rId22" Type="http://schemas.openxmlformats.org/officeDocument/2006/relationships/image" Target="../media/image201.png"/><Relationship Id="rId27" Type="http://schemas.openxmlformats.org/officeDocument/2006/relationships/image" Target="../media/image20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93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92.png"/><Relationship Id="rId2" Type="http://schemas.openxmlformats.org/officeDocument/2006/relationships/image" Target="../media/image134.png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11" Type="http://schemas.openxmlformats.org/officeDocument/2006/relationships/image" Target="../media/image191.png"/><Relationship Id="rId5" Type="http://schemas.openxmlformats.org/officeDocument/2006/relationships/image" Target="../media/image137.png"/><Relationship Id="rId15" Type="http://schemas.openxmlformats.org/officeDocument/2006/relationships/image" Target="../media/image194.png"/><Relationship Id="rId10" Type="http://schemas.openxmlformats.org/officeDocument/2006/relationships/image" Target="../media/image160.png"/><Relationship Id="rId4" Type="http://schemas.openxmlformats.org/officeDocument/2006/relationships/image" Target="../media/image136.png"/><Relationship Id="rId9" Type="http://schemas.openxmlformats.org/officeDocument/2006/relationships/image" Target="../media/image190.png"/><Relationship Id="rId1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1.png"/><Relationship Id="rId18" Type="http://schemas.openxmlformats.org/officeDocument/2006/relationships/image" Target="../media/image214.png"/><Relationship Id="rId26" Type="http://schemas.openxmlformats.org/officeDocument/2006/relationships/image" Target="../media/image222.png"/><Relationship Id="rId39" Type="http://schemas.openxmlformats.org/officeDocument/2006/relationships/image" Target="../media/image235.png"/><Relationship Id="rId21" Type="http://schemas.openxmlformats.org/officeDocument/2006/relationships/image" Target="../media/image217.png"/><Relationship Id="rId34" Type="http://schemas.openxmlformats.org/officeDocument/2006/relationships/image" Target="../media/image230.png"/><Relationship Id="rId42" Type="http://schemas.openxmlformats.org/officeDocument/2006/relationships/image" Target="../media/image238.png"/><Relationship Id="rId47" Type="http://schemas.openxmlformats.org/officeDocument/2006/relationships/image" Target="../media/image243.png"/><Relationship Id="rId50" Type="http://schemas.openxmlformats.org/officeDocument/2006/relationships/image" Target="../media/image246.png"/><Relationship Id="rId55" Type="http://schemas.openxmlformats.org/officeDocument/2006/relationships/image" Target="../media/image251.png"/><Relationship Id="rId63" Type="http://schemas.openxmlformats.org/officeDocument/2006/relationships/image" Target="../media/image259.png"/><Relationship Id="rId68" Type="http://schemas.openxmlformats.org/officeDocument/2006/relationships/image" Target="../media/image264.png"/><Relationship Id="rId76" Type="http://schemas.openxmlformats.org/officeDocument/2006/relationships/image" Target="../media/image272.png"/><Relationship Id="rId84" Type="http://schemas.openxmlformats.org/officeDocument/2006/relationships/image" Target="../media/image280.png"/><Relationship Id="rId89" Type="http://schemas.openxmlformats.org/officeDocument/2006/relationships/image" Target="../media/image285.png"/><Relationship Id="rId7" Type="http://schemas.openxmlformats.org/officeDocument/2006/relationships/image" Target="../media/image139.png"/><Relationship Id="rId71" Type="http://schemas.openxmlformats.org/officeDocument/2006/relationships/image" Target="../media/image267.png"/><Relationship Id="rId2" Type="http://schemas.openxmlformats.org/officeDocument/2006/relationships/image" Target="../media/image134.png"/><Relationship Id="rId16" Type="http://schemas.openxmlformats.org/officeDocument/2006/relationships/image" Target="../media/image76.png"/><Relationship Id="rId29" Type="http://schemas.openxmlformats.org/officeDocument/2006/relationships/image" Target="../media/image225.png"/><Relationship Id="rId11" Type="http://schemas.openxmlformats.org/officeDocument/2006/relationships/image" Target="../media/image211.png"/><Relationship Id="rId24" Type="http://schemas.openxmlformats.org/officeDocument/2006/relationships/image" Target="../media/image220.png"/><Relationship Id="rId32" Type="http://schemas.openxmlformats.org/officeDocument/2006/relationships/image" Target="../media/image228.png"/><Relationship Id="rId37" Type="http://schemas.openxmlformats.org/officeDocument/2006/relationships/image" Target="../media/image233.png"/><Relationship Id="rId40" Type="http://schemas.openxmlformats.org/officeDocument/2006/relationships/image" Target="../media/image236.png"/><Relationship Id="rId45" Type="http://schemas.openxmlformats.org/officeDocument/2006/relationships/image" Target="../media/image241.png"/><Relationship Id="rId53" Type="http://schemas.openxmlformats.org/officeDocument/2006/relationships/image" Target="../media/image249.png"/><Relationship Id="rId58" Type="http://schemas.openxmlformats.org/officeDocument/2006/relationships/image" Target="../media/image254.png"/><Relationship Id="rId66" Type="http://schemas.openxmlformats.org/officeDocument/2006/relationships/image" Target="../media/image262.png"/><Relationship Id="rId74" Type="http://schemas.openxmlformats.org/officeDocument/2006/relationships/image" Target="../media/image270.png"/><Relationship Id="rId79" Type="http://schemas.openxmlformats.org/officeDocument/2006/relationships/image" Target="../media/image275.png"/><Relationship Id="rId87" Type="http://schemas.openxmlformats.org/officeDocument/2006/relationships/image" Target="../media/image283.png"/><Relationship Id="rId5" Type="http://schemas.openxmlformats.org/officeDocument/2006/relationships/image" Target="../media/image137.png"/><Relationship Id="rId61" Type="http://schemas.openxmlformats.org/officeDocument/2006/relationships/image" Target="../media/image257.png"/><Relationship Id="rId82" Type="http://schemas.openxmlformats.org/officeDocument/2006/relationships/image" Target="../media/image278.png"/><Relationship Id="rId19" Type="http://schemas.openxmlformats.org/officeDocument/2006/relationships/image" Target="../media/image215.png"/><Relationship Id="rId4" Type="http://schemas.openxmlformats.org/officeDocument/2006/relationships/image" Target="../media/image136.png"/><Relationship Id="rId9" Type="http://schemas.openxmlformats.org/officeDocument/2006/relationships/image" Target="../media/image209.png"/><Relationship Id="rId14" Type="http://schemas.openxmlformats.org/officeDocument/2006/relationships/image" Target="../media/image192.png"/><Relationship Id="rId22" Type="http://schemas.openxmlformats.org/officeDocument/2006/relationships/image" Target="../media/image218.png"/><Relationship Id="rId27" Type="http://schemas.openxmlformats.org/officeDocument/2006/relationships/image" Target="../media/image223.png"/><Relationship Id="rId30" Type="http://schemas.openxmlformats.org/officeDocument/2006/relationships/image" Target="../media/image226.png"/><Relationship Id="rId35" Type="http://schemas.openxmlformats.org/officeDocument/2006/relationships/image" Target="../media/image231.png"/><Relationship Id="rId43" Type="http://schemas.openxmlformats.org/officeDocument/2006/relationships/image" Target="../media/image239.png"/><Relationship Id="rId48" Type="http://schemas.openxmlformats.org/officeDocument/2006/relationships/image" Target="../media/image244.png"/><Relationship Id="rId56" Type="http://schemas.openxmlformats.org/officeDocument/2006/relationships/image" Target="../media/image252.png"/><Relationship Id="rId64" Type="http://schemas.openxmlformats.org/officeDocument/2006/relationships/image" Target="../media/image260.png"/><Relationship Id="rId69" Type="http://schemas.openxmlformats.org/officeDocument/2006/relationships/image" Target="../media/image265.png"/><Relationship Id="rId77" Type="http://schemas.openxmlformats.org/officeDocument/2006/relationships/image" Target="../media/image273.png"/><Relationship Id="rId8" Type="http://schemas.openxmlformats.org/officeDocument/2006/relationships/image" Target="../media/image156.png"/><Relationship Id="rId51" Type="http://schemas.openxmlformats.org/officeDocument/2006/relationships/image" Target="../media/image247.png"/><Relationship Id="rId72" Type="http://schemas.openxmlformats.org/officeDocument/2006/relationships/image" Target="../media/image268.png"/><Relationship Id="rId80" Type="http://schemas.openxmlformats.org/officeDocument/2006/relationships/image" Target="../media/image276.png"/><Relationship Id="rId85" Type="http://schemas.openxmlformats.org/officeDocument/2006/relationships/image" Target="../media/image281.png"/><Relationship Id="rId3" Type="http://schemas.openxmlformats.org/officeDocument/2006/relationships/image" Target="../media/image135.png"/><Relationship Id="rId12" Type="http://schemas.openxmlformats.org/officeDocument/2006/relationships/image" Target="../media/image160.png"/><Relationship Id="rId17" Type="http://schemas.openxmlformats.org/officeDocument/2006/relationships/image" Target="../media/image213.png"/><Relationship Id="rId25" Type="http://schemas.openxmlformats.org/officeDocument/2006/relationships/image" Target="../media/image221.png"/><Relationship Id="rId33" Type="http://schemas.openxmlformats.org/officeDocument/2006/relationships/image" Target="../media/image229.png"/><Relationship Id="rId38" Type="http://schemas.openxmlformats.org/officeDocument/2006/relationships/image" Target="../media/image234.png"/><Relationship Id="rId46" Type="http://schemas.openxmlformats.org/officeDocument/2006/relationships/image" Target="../media/image242.png"/><Relationship Id="rId59" Type="http://schemas.openxmlformats.org/officeDocument/2006/relationships/image" Target="../media/image255.png"/><Relationship Id="rId67" Type="http://schemas.openxmlformats.org/officeDocument/2006/relationships/image" Target="../media/image263.png"/><Relationship Id="rId20" Type="http://schemas.openxmlformats.org/officeDocument/2006/relationships/image" Target="../media/image216.png"/><Relationship Id="rId41" Type="http://schemas.openxmlformats.org/officeDocument/2006/relationships/image" Target="../media/image237.png"/><Relationship Id="rId54" Type="http://schemas.openxmlformats.org/officeDocument/2006/relationships/image" Target="../media/image250.png"/><Relationship Id="rId62" Type="http://schemas.openxmlformats.org/officeDocument/2006/relationships/image" Target="../media/image258.png"/><Relationship Id="rId70" Type="http://schemas.openxmlformats.org/officeDocument/2006/relationships/image" Target="../media/image266.png"/><Relationship Id="rId75" Type="http://schemas.openxmlformats.org/officeDocument/2006/relationships/image" Target="../media/image271.png"/><Relationship Id="rId83" Type="http://schemas.openxmlformats.org/officeDocument/2006/relationships/image" Target="../media/image279.png"/><Relationship Id="rId88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5" Type="http://schemas.openxmlformats.org/officeDocument/2006/relationships/image" Target="../media/image212.png"/><Relationship Id="rId23" Type="http://schemas.openxmlformats.org/officeDocument/2006/relationships/image" Target="../media/image219.png"/><Relationship Id="rId28" Type="http://schemas.openxmlformats.org/officeDocument/2006/relationships/image" Target="../media/image224.png"/><Relationship Id="rId36" Type="http://schemas.openxmlformats.org/officeDocument/2006/relationships/image" Target="../media/image232.png"/><Relationship Id="rId49" Type="http://schemas.openxmlformats.org/officeDocument/2006/relationships/image" Target="../media/image245.png"/><Relationship Id="rId57" Type="http://schemas.openxmlformats.org/officeDocument/2006/relationships/image" Target="../media/image253.png"/><Relationship Id="rId10" Type="http://schemas.openxmlformats.org/officeDocument/2006/relationships/image" Target="../media/image210.png"/><Relationship Id="rId31" Type="http://schemas.openxmlformats.org/officeDocument/2006/relationships/image" Target="../media/image227.png"/><Relationship Id="rId44" Type="http://schemas.openxmlformats.org/officeDocument/2006/relationships/image" Target="../media/image240.png"/><Relationship Id="rId52" Type="http://schemas.openxmlformats.org/officeDocument/2006/relationships/image" Target="../media/image248.png"/><Relationship Id="rId60" Type="http://schemas.openxmlformats.org/officeDocument/2006/relationships/image" Target="../media/image256.png"/><Relationship Id="rId65" Type="http://schemas.openxmlformats.org/officeDocument/2006/relationships/image" Target="../media/image261.png"/><Relationship Id="rId73" Type="http://schemas.openxmlformats.org/officeDocument/2006/relationships/image" Target="../media/image269.png"/><Relationship Id="rId78" Type="http://schemas.openxmlformats.org/officeDocument/2006/relationships/image" Target="../media/image274.png"/><Relationship Id="rId81" Type="http://schemas.openxmlformats.org/officeDocument/2006/relationships/image" Target="../media/image277.png"/><Relationship Id="rId86" Type="http://schemas.openxmlformats.org/officeDocument/2006/relationships/image" Target="../media/image2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91.png"/><Relationship Id="rId18" Type="http://schemas.openxmlformats.org/officeDocument/2006/relationships/image" Target="../media/image214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60.png"/><Relationship Id="rId17" Type="http://schemas.openxmlformats.org/officeDocument/2006/relationships/image" Target="../media/image213.png"/><Relationship Id="rId2" Type="http://schemas.openxmlformats.org/officeDocument/2006/relationships/image" Target="../media/image134.png"/><Relationship Id="rId16" Type="http://schemas.openxmlformats.org/officeDocument/2006/relationships/image" Target="../media/image76.png"/><Relationship Id="rId20" Type="http://schemas.openxmlformats.org/officeDocument/2006/relationships/image" Target="../media/image2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11" Type="http://schemas.openxmlformats.org/officeDocument/2006/relationships/image" Target="../media/image211.png"/><Relationship Id="rId5" Type="http://schemas.openxmlformats.org/officeDocument/2006/relationships/image" Target="../media/image137.png"/><Relationship Id="rId15" Type="http://schemas.openxmlformats.org/officeDocument/2006/relationships/image" Target="../media/image212.png"/><Relationship Id="rId10" Type="http://schemas.openxmlformats.org/officeDocument/2006/relationships/image" Target="../media/image210.png"/><Relationship Id="rId19" Type="http://schemas.openxmlformats.org/officeDocument/2006/relationships/image" Target="../media/image215.png"/><Relationship Id="rId4" Type="http://schemas.openxmlformats.org/officeDocument/2006/relationships/image" Target="../media/image136.png"/><Relationship Id="rId9" Type="http://schemas.openxmlformats.org/officeDocument/2006/relationships/image" Target="../media/image209.png"/><Relationship Id="rId14" Type="http://schemas.openxmlformats.org/officeDocument/2006/relationships/image" Target="../media/image192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0.png"/><Relationship Id="rId18" Type="http://schemas.openxmlformats.org/officeDocument/2006/relationships/image" Target="../media/image295.png"/><Relationship Id="rId26" Type="http://schemas.openxmlformats.org/officeDocument/2006/relationships/image" Target="../media/image245.png"/><Relationship Id="rId39" Type="http://schemas.openxmlformats.org/officeDocument/2006/relationships/image" Target="../media/image309.png"/><Relationship Id="rId21" Type="http://schemas.openxmlformats.org/officeDocument/2006/relationships/image" Target="../media/image297.png"/><Relationship Id="rId34" Type="http://schemas.openxmlformats.org/officeDocument/2006/relationships/image" Target="../media/image241.png"/><Relationship Id="rId42" Type="http://schemas.openxmlformats.org/officeDocument/2006/relationships/image" Target="../media/image269.png"/><Relationship Id="rId47" Type="http://schemas.openxmlformats.org/officeDocument/2006/relationships/image" Target="../media/image315.png"/><Relationship Id="rId50" Type="http://schemas.openxmlformats.org/officeDocument/2006/relationships/image" Target="../media/image318.png"/><Relationship Id="rId55" Type="http://schemas.openxmlformats.org/officeDocument/2006/relationships/image" Target="../media/image322.png"/><Relationship Id="rId7" Type="http://schemas.openxmlformats.org/officeDocument/2006/relationships/image" Target="../media/image139.png"/><Relationship Id="rId12" Type="http://schemas.openxmlformats.org/officeDocument/2006/relationships/image" Target="../media/image289.png"/><Relationship Id="rId17" Type="http://schemas.openxmlformats.org/officeDocument/2006/relationships/image" Target="../media/image294.png"/><Relationship Id="rId25" Type="http://schemas.openxmlformats.org/officeDocument/2006/relationships/image" Target="../media/image228.png"/><Relationship Id="rId33" Type="http://schemas.openxmlformats.org/officeDocument/2006/relationships/image" Target="../media/image305.png"/><Relationship Id="rId38" Type="http://schemas.openxmlformats.org/officeDocument/2006/relationships/image" Target="../media/image308.png"/><Relationship Id="rId46" Type="http://schemas.openxmlformats.org/officeDocument/2006/relationships/image" Target="../media/image314.png"/><Relationship Id="rId59" Type="http://schemas.openxmlformats.org/officeDocument/2006/relationships/image" Target="../media/image326.png"/><Relationship Id="rId2" Type="http://schemas.openxmlformats.org/officeDocument/2006/relationships/image" Target="../media/image134.png"/><Relationship Id="rId16" Type="http://schemas.openxmlformats.org/officeDocument/2006/relationships/image" Target="../media/image293.png"/><Relationship Id="rId20" Type="http://schemas.openxmlformats.org/officeDocument/2006/relationships/image" Target="../media/image296.png"/><Relationship Id="rId29" Type="http://schemas.openxmlformats.org/officeDocument/2006/relationships/image" Target="../media/image225.png"/><Relationship Id="rId41" Type="http://schemas.openxmlformats.org/officeDocument/2006/relationships/image" Target="../media/image268.png"/><Relationship Id="rId54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288.png"/><Relationship Id="rId24" Type="http://schemas.openxmlformats.org/officeDocument/2006/relationships/image" Target="../media/image260.png"/><Relationship Id="rId32" Type="http://schemas.openxmlformats.org/officeDocument/2006/relationships/image" Target="../media/image304.png"/><Relationship Id="rId37" Type="http://schemas.openxmlformats.org/officeDocument/2006/relationships/image" Target="../media/image307.png"/><Relationship Id="rId40" Type="http://schemas.openxmlformats.org/officeDocument/2006/relationships/image" Target="../media/image310.png"/><Relationship Id="rId45" Type="http://schemas.openxmlformats.org/officeDocument/2006/relationships/image" Target="../media/image313.png"/><Relationship Id="rId53" Type="http://schemas.openxmlformats.org/officeDocument/2006/relationships/image" Target="../media/image320.png"/><Relationship Id="rId58" Type="http://schemas.openxmlformats.org/officeDocument/2006/relationships/image" Target="../media/image325.png"/><Relationship Id="rId5" Type="http://schemas.openxmlformats.org/officeDocument/2006/relationships/image" Target="../media/image137.png"/><Relationship Id="rId15" Type="http://schemas.openxmlformats.org/officeDocument/2006/relationships/image" Target="../media/image292.png"/><Relationship Id="rId23" Type="http://schemas.openxmlformats.org/officeDocument/2006/relationships/image" Target="../media/image299.png"/><Relationship Id="rId28" Type="http://schemas.openxmlformats.org/officeDocument/2006/relationships/image" Target="../media/image301.png"/><Relationship Id="rId36" Type="http://schemas.openxmlformats.org/officeDocument/2006/relationships/image" Target="../media/image219.png"/><Relationship Id="rId49" Type="http://schemas.openxmlformats.org/officeDocument/2006/relationships/image" Target="../media/image317.png"/><Relationship Id="rId57" Type="http://schemas.openxmlformats.org/officeDocument/2006/relationships/image" Target="../media/image324.png"/><Relationship Id="rId10" Type="http://schemas.openxmlformats.org/officeDocument/2006/relationships/image" Target="../media/image158.png"/><Relationship Id="rId19" Type="http://schemas.openxmlformats.org/officeDocument/2006/relationships/image" Target="../media/image273.png"/><Relationship Id="rId31" Type="http://schemas.openxmlformats.org/officeDocument/2006/relationships/image" Target="../media/image303.png"/><Relationship Id="rId44" Type="http://schemas.openxmlformats.org/officeDocument/2006/relationships/image" Target="../media/image312.png"/><Relationship Id="rId52" Type="http://schemas.openxmlformats.org/officeDocument/2006/relationships/image" Target="../media/image319.png"/><Relationship Id="rId4" Type="http://schemas.openxmlformats.org/officeDocument/2006/relationships/image" Target="../media/image136.png"/><Relationship Id="rId9" Type="http://schemas.openxmlformats.org/officeDocument/2006/relationships/image" Target="../media/image287.png"/><Relationship Id="rId14" Type="http://schemas.openxmlformats.org/officeDocument/2006/relationships/image" Target="../media/image291.png"/><Relationship Id="rId22" Type="http://schemas.openxmlformats.org/officeDocument/2006/relationships/image" Target="../media/image298.png"/><Relationship Id="rId27" Type="http://schemas.openxmlformats.org/officeDocument/2006/relationships/image" Target="../media/image300.png"/><Relationship Id="rId30" Type="http://schemas.openxmlformats.org/officeDocument/2006/relationships/image" Target="../media/image302.png"/><Relationship Id="rId35" Type="http://schemas.openxmlformats.org/officeDocument/2006/relationships/image" Target="../media/image306.png"/><Relationship Id="rId43" Type="http://schemas.openxmlformats.org/officeDocument/2006/relationships/image" Target="../media/image311.png"/><Relationship Id="rId48" Type="http://schemas.openxmlformats.org/officeDocument/2006/relationships/image" Target="../media/image316.png"/><Relationship Id="rId56" Type="http://schemas.openxmlformats.org/officeDocument/2006/relationships/image" Target="../media/image323.png"/><Relationship Id="rId8" Type="http://schemas.openxmlformats.org/officeDocument/2006/relationships/image" Target="../media/image156.png"/><Relationship Id="rId51" Type="http://schemas.openxmlformats.org/officeDocument/2006/relationships/image" Target="../media/image255.png"/><Relationship Id="rId3" Type="http://schemas.openxmlformats.org/officeDocument/2006/relationships/image" Target="../media/image1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330.png"/><Relationship Id="rId18" Type="http://schemas.openxmlformats.org/officeDocument/2006/relationships/image" Target="../media/image335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" Type="http://schemas.openxmlformats.org/officeDocument/2006/relationships/image" Target="../media/image71.png"/><Relationship Id="rId16" Type="http://schemas.openxmlformats.org/officeDocument/2006/relationships/image" Target="../media/image333.png"/><Relationship Id="rId20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328.png"/><Relationship Id="rId5" Type="http://schemas.openxmlformats.org/officeDocument/2006/relationships/image" Target="../media/image74.png"/><Relationship Id="rId15" Type="http://schemas.openxmlformats.org/officeDocument/2006/relationships/image" Target="../media/image332.png"/><Relationship Id="rId10" Type="http://schemas.openxmlformats.org/officeDocument/2006/relationships/image" Target="../media/image327.png"/><Relationship Id="rId19" Type="http://schemas.openxmlformats.org/officeDocument/2006/relationships/image" Target="../media/image13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3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330.png"/><Relationship Id="rId18" Type="http://schemas.openxmlformats.org/officeDocument/2006/relationships/image" Target="../media/image335.png"/><Relationship Id="rId3" Type="http://schemas.openxmlformats.org/officeDocument/2006/relationships/image" Target="../media/image72.png"/><Relationship Id="rId21" Type="http://schemas.openxmlformats.org/officeDocument/2006/relationships/image" Target="../media/image337.png"/><Relationship Id="rId7" Type="http://schemas.openxmlformats.org/officeDocument/2006/relationships/image" Target="../media/image76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" Type="http://schemas.openxmlformats.org/officeDocument/2006/relationships/image" Target="../media/image71.png"/><Relationship Id="rId16" Type="http://schemas.openxmlformats.org/officeDocument/2006/relationships/image" Target="../media/image333.png"/><Relationship Id="rId20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328.png"/><Relationship Id="rId5" Type="http://schemas.openxmlformats.org/officeDocument/2006/relationships/image" Target="../media/image74.png"/><Relationship Id="rId15" Type="http://schemas.openxmlformats.org/officeDocument/2006/relationships/image" Target="../media/image332.png"/><Relationship Id="rId10" Type="http://schemas.openxmlformats.org/officeDocument/2006/relationships/image" Target="../media/image327.png"/><Relationship Id="rId19" Type="http://schemas.openxmlformats.org/officeDocument/2006/relationships/image" Target="../media/image13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3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330.png"/><Relationship Id="rId18" Type="http://schemas.openxmlformats.org/officeDocument/2006/relationships/image" Target="../media/image335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" Type="http://schemas.openxmlformats.org/officeDocument/2006/relationships/image" Target="../media/image71.png"/><Relationship Id="rId16" Type="http://schemas.openxmlformats.org/officeDocument/2006/relationships/image" Target="../media/image333.png"/><Relationship Id="rId20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328.png"/><Relationship Id="rId5" Type="http://schemas.openxmlformats.org/officeDocument/2006/relationships/image" Target="../media/image74.png"/><Relationship Id="rId15" Type="http://schemas.openxmlformats.org/officeDocument/2006/relationships/image" Target="../media/image332.png"/><Relationship Id="rId10" Type="http://schemas.openxmlformats.org/officeDocument/2006/relationships/image" Target="../media/image327.png"/><Relationship Id="rId19" Type="http://schemas.openxmlformats.org/officeDocument/2006/relationships/image" Target="../media/image13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3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330.png"/><Relationship Id="rId18" Type="http://schemas.openxmlformats.org/officeDocument/2006/relationships/image" Target="../media/image335.png"/><Relationship Id="rId3" Type="http://schemas.openxmlformats.org/officeDocument/2006/relationships/image" Target="../media/image72.png"/><Relationship Id="rId21" Type="http://schemas.openxmlformats.org/officeDocument/2006/relationships/image" Target="../media/image338.png"/><Relationship Id="rId7" Type="http://schemas.openxmlformats.org/officeDocument/2006/relationships/image" Target="../media/image76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" Type="http://schemas.openxmlformats.org/officeDocument/2006/relationships/image" Target="../media/image71.png"/><Relationship Id="rId16" Type="http://schemas.openxmlformats.org/officeDocument/2006/relationships/image" Target="../media/image333.png"/><Relationship Id="rId20" Type="http://schemas.openxmlformats.org/officeDocument/2006/relationships/image" Target="../media/image3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image" Target="../media/image328.png"/><Relationship Id="rId5" Type="http://schemas.openxmlformats.org/officeDocument/2006/relationships/image" Target="../media/image74.png"/><Relationship Id="rId15" Type="http://schemas.openxmlformats.org/officeDocument/2006/relationships/image" Target="../media/image332.png"/><Relationship Id="rId10" Type="http://schemas.openxmlformats.org/officeDocument/2006/relationships/image" Target="../media/image327.png"/><Relationship Id="rId19" Type="http://schemas.openxmlformats.org/officeDocument/2006/relationships/image" Target="../media/image13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3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12" Type="http://schemas.openxmlformats.org/officeDocument/2006/relationships/image" Target="../media/image349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42.png"/><Relationship Id="rId10" Type="http://schemas.openxmlformats.org/officeDocument/2006/relationships/image" Target="../media/image347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12" Type="http://schemas.openxmlformats.org/officeDocument/2006/relationships/image" Target="../media/image349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42.png"/><Relationship Id="rId10" Type="http://schemas.openxmlformats.org/officeDocument/2006/relationships/image" Target="../media/image347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61" Type="http://schemas.openxmlformats.org/officeDocument/2006/relationships/image" Target="../media/image60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67" Type="http://schemas.openxmlformats.org/officeDocument/2006/relationships/image" Target="../media/image66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7" Type="http://schemas.openxmlformats.org/officeDocument/2006/relationships/image" Target="../media/image357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356.png"/><Relationship Id="rId4" Type="http://schemas.openxmlformats.org/officeDocument/2006/relationships/image" Target="../media/image1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hphotovideos.com/" TargetMode="External"/><Relationship Id="rId2" Type="http://schemas.openxmlformats.org/officeDocument/2006/relationships/hyperlink" Target="http://www.amazo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jpg"/><Relationship Id="rId5" Type="http://schemas.openxmlformats.org/officeDocument/2006/relationships/hyperlink" Target="http://www.wikipedia.org/" TargetMode="External"/><Relationship Id="rId4" Type="http://schemas.openxmlformats.org/officeDocument/2006/relationships/hyperlink" Target="http://www.ebay.com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104.png"/><Relationship Id="rId39" Type="http://schemas.openxmlformats.org/officeDocument/2006/relationships/image" Target="../media/image117.png"/><Relationship Id="rId3" Type="http://schemas.openxmlformats.org/officeDocument/2006/relationships/image" Target="../media/image81.png"/><Relationship Id="rId21" Type="http://schemas.openxmlformats.org/officeDocument/2006/relationships/image" Target="../media/image99.png"/><Relationship Id="rId34" Type="http://schemas.openxmlformats.org/officeDocument/2006/relationships/image" Target="../media/image112.png"/><Relationship Id="rId42" Type="http://schemas.openxmlformats.org/officeDocument/2006/relationships/image" Target="../media/image120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103.png"/><Relationship Id="rId33" Type="http://schemas.openxmlformats.org/officeDocument/2006/relationships/image" Target="../media/image111.png"/><Relationship Id="rId38" Type="http://schemas.openxmlformats.org/officeDocument/2006/relationships/image" Target="../media/image116.png"/><Relationship Id="rId2" Type="http://schemas.openxmlformats.org/officeDocument/2006/relationships/image" Target="../media/image80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29" Type="http://schemas.openxmlformats.org/officeDocument/2006/relationships/image" Target="../media/image107.png"/><Relationship Id="rId41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32" Type="http://schemas.openxmlformats.org/officeDocument/2006/relationships/image" Target="../media/image110.png"/><Relationship Id="rId37" Type="http://schemas.openxmlformats.org/officeDocument/2006/relationships/image" Target="../media/image115.png"/><Relationship Id="rId40" Type="http://schemas.openxmlformats.org/officeDocument/2006/relationships/image" Target="../media/image118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28" Type="http://schemas.openxmlformats.org/officeDocument/2006/relationships/image" Target="../media/image106.png"/><Relationship Id="rId36" Type="http://schemas.openxmlformats.org/officeDocument/2006/relationships/image" Target="../media/image114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31" Type="http://schemas.openxmlformats.org/officeDocument/2006/relationships/image" Target="../media/image109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Relationship Id="rId30" Type="http://schemas.openxmlformats.org/officeDocument/2006/relationships/image" Target="../media/image108.png"/><Relationship Id="rId35" Type="http://schemas.openxmlformats.org/officeDocument/2006/relationships/image" Target="../media/image1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2743200"/>
            <a:ext cx="741870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1" spc="-55" dirty="0">
                <a:solidFill>
                  <a:srgbClr val="5FCAEE"/>
                </a:solidFill>
                <a:latin typeface="Trebuchet MS"/>
                <a:cs typeface="Trebuchet MS"/>
              </a:rPr>
              <a:t>Ch</a:t>
            </a:r>
            <a:r>
              <a:rPr sz="3600" i="1" spc="-55" dirty="0">
                <a:solidFill>
                  <a:srgbClr val="5FCAEE"/>
                </a:solidFill>
                <a:latin typeface="Arial"/>
                <a:cs typeface="Arial"/>
              </a:rPr>
              <a:t>ươ</a:t>
            </a:r>
            <a:r>
              <a:rPr sz="3600" i="1" spc="-55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600" i="1" spc="-5" dirty="0">
                <a:solidFill>
                  <a:srgbClr val="5FCAEE"/>
                </a:solidFill>
                <a:latin typeface="Trebuchet MS"/>
                <a:cs typeface="Trebuchet MS"/>
              </a:rPr>
              <a:t>7: </a:t>
            </a:r>
            <a:r>
              <a:rPr sz="3600" spc="-90" dirty="0">
                <a:solidFill>
                  <a:srgbClr val="5FCAEE"/>
                </a:solidFill>
                <a:latin typeface="Trebuchet MS"/>
                <a:cs typeface="Trebuchet MS"/>
              </a:rPr>
              <a:t>Th</a:t>
            </a:r>
            <a:r>
              <a:rPr sz="3600" spc="-90" dirty="0">
                <a:solidFill>
                  <a:srgbClr val="5FCAEE"/>
                </a:solidFill>
                <a:latin typeface="Arial"/>
                <a:cs typeface="Arial"/>
              </a:rPr>
              <a:t>ươ</a:t>
            </a:r>
            <a:r>
              <a:rPr sz="3600" spc="-90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600" spc="-95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600" spc="-95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600" spc="-95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600" spc="-55" dirty="0">
                <a:solidFill>
                  <a:srgbClr val="5FCAEE"/>
                </a:solidFill>
                <a:latin typeface="Trebuchet MS"/>
                <a:cs typeface="Trebuchet MS"/>
              </a:rPr>
              <a:t>đi</a:t>
            </a:r>
            <a:r>
              <a:rPr sz="3600" spc="-55" dirty="0">
                <a:solidFill>
                  <a:srgbClr val="5FCAEE"/>
                </a:solidFill>
                <a:latin typeface="Arial"/>
                <a:cs typeface="Arial"/>
              </a:rPr>
              <a:t>ệ</a:t>
            </a:r>
            <a:r>
              <a:rPr sz="3600" spc="-55" dirty="0">
                <a:solidFill>
                  <a:srgbClr val="5FCAEE"/>
                </a:solidFill>
                <a:latin typeface="Trebuchet MS"/>
                <a:cs typeface="Trebuchet MS"/>
              </a:rPr>
              <a:t>n </a:t>
            </a:r>
            <a:r>
              <a:rPr sz="3600" spc="-85" dirty="0">
                <a:solidFill>
                  <a:srgbClr val="5FCAEE"/>
                </a:solidFill>
                <a:latin typeface="Trebuchet MS"/>
                <a:cs typeface="Trebuchet MS"/>
              </a:rPr>
              <a:t>t</a:t>
            </a:r>
            <a:r>
              <a:rPr sz="3600" spc="-85" dirty="0">
                <a:solidFill>
                  <a:srgbClr val="5FCAEE"/>
                </a:solidFill>
                <a:latin typeface="Arial"/>
                <a:cs typeface="Arial"/>
              </a:rPr>
              <a:t>ử</a:t>
            </a:r>
            <a:r>
              <a:rPr sz="3600" spc="-85" dirty="0">
                <a:solidFill>
                  <a:srgbClr val="5FCAEE"/>
                </a:solidFill>
                <a:latin typeface="Trebuchet MS"/>
                <a:cs typeface="Trebuchet MS"/>
              </a:rPr>
              <a:t>,</a:t>
            </a:r>
            <a:r>
              <a:rPr sz="3600" spc="229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600" spc="-55" dirty="0">
                <a:solidFill>
                  <a:srgbClr val="5FCAEE"/>
                </a:solidFill>
                <a:latin typeface="Trebuchet MS"/>
                <a:cs typeface="Trebuchet MS"/>
              </a:rPr>
              <a:t>Web</a:t>
            </a:r>
            <a:endParaRPr sz="3600" dirty="0">
              <a:latin typeface="Trebuchet MS"/>
              <a:cs typeface="Trebuchet MS"/>
            </a:endParaRPr>
          </a:p>
          <a:p>
            <a:pPr marL="425450">
              <a:lnSpc>
                <a:spcPct val="100000"/>
              </a:lnSpc>
              <a:tabLst>
                <a:tab pos="2644775" algn="l"/>
                <a:tab pos="6371590" algn="l"/>
              </a:tabLst>
            </a:pPr>
            <a:r>
              <a:rPr sz="3600" spc="-5" dirty="0" smtClean="0">
                <a:solidFill>
                  <a:srgbClr val="5FCAEE"/>
                </a:solidFill>
                <a:latin typeface="Trebuchet MS"/>
                <a:cs typeface="Trebuchet MS"/>
              </a:rPr>
              <a:t>2.0</a:t>
            </a:r>
            <a:r>
              <a:rPr lang="en-US" sz="3600" spc="20" dirty="0" smtClean="0">
                <a:solidFill>
                  <a:srgbClr val="5FCAEE"/>
                </a:solidFill>
                <a:latin typeface="Trebuchet MS"/>
                <a:cs typeface="Trebuchet MS"/>
              </a:rPr>
              <a:t>, Social Networking System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611" y="215010"/>
            <a:ext cx="3119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5FCAEE"/>
                </a:solidFill>
              </a:rPr>
              <a:t>Xu </a:t>
            </a:r>
            <a:r>
              <a:rPr sz="3600" spc="-65" dirty="0">
                <a:solidFill>
                  <a:srgbClr val="5FCAEE"/>
                </a:solidFill>
              </a:rPr>
              <a:t>th</a:t>
            </a:r>
            <a:r>
              <a:rPr sz="3600" spc="-65" dirty="0">
                <a:solidFill>
                  <a:srgbClr val="5FCAEE"/>
                </a:solidFill>
                <a:latin typeface="Arial"/>
                <a:cs typeface="Arial"/>
              </a:rPr>
              <a:t>ế </a:t>
            </a:r>
            <a:r>
              <a:rPr sz="3600" spc="-50" dirty="0">
                <a:solidFill>
                  <a:srgbClr val="5FCAEE"/>
                </a:solidFill>
              </a:rPr>
              <a:t>hi</a:t>
            </a:r>
            <a:r>
              <a:rPr sz="3600" spc="-50" dirty="0">
                <a:solidFill>
                  <a:srgbClr val="5FCAEE"/>
                </a:solidFill>
                <a:latin typeface="Arial"/>
                <a:cs typeface="Arial"/>
              </a:rPr>
              <a:t>ệ</a:t>
            </a:r>
            <a:r>
              <a:rPr sz="3600" spc="-50" dirty="0">
                <a:solidFill>
                  <a:srgbClr val="5FCAEE"/>
                </a:solidFill>
              </a:rPr>
              <a:t>n</a:t>
            </a:r>
            <a:r>
              <a:rPr sz="3600" spc="50" dirty="0">
                <a:solidFill>
                  <a:srgbClr val="5FCAEE"/>
                </a:solidFill>
              </a:rPr>
              <a:t> </a:t>
            </a:r>
            <a:r>
              <a:rPr sz="3600" spc="-75" dirty="0">
                <a:solidFill>
                  <a:srgbClr val="5FCAEE"/>
                </a:solidFill>
              </a:rPr>
              <a:t>t</a:t>
            </a:r>
            <a:r>
              <a:rPr sz="3600" spc="-75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600" spc="-75" dirty="0">
                <a:solidFill>
                  <a:srgbClr val="5FCAEE"/>
                </a:solidFill>
              </a:rPr>
              <a:t>i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611" y="1077848"/>
            <a:ext cx="6698615" cy="40652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4965" marR="405130" indent="-342900" algn="just">
              <a:lnSpc>
                <a:spcPct val="90100"/>
              </a:lnSpc>
              <a:spcBef>
                <a:spcPts val="385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Bán hàng trên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mạng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đang ngày càng trở nên </a:t>
            </a:r>
            <a:r>
              <a:rPr sz="2400" spc="-165" dirty="0">
                <a:solidFill>
                  <a:srgbClr val="404040"/>
                </a:solidFill>
                <a:latin typeface="Times New Roman"/>
                <a:cs typeface="Times New Roman"/>
              </a:rPr>
              <a:t>phổ 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biến hơn và đem lại lợi nhuận nhiều hơn cho</a:t>
            </a:r>
            <a:r>
              <a:rPr sz="2400" spc="-1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các 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DN</a:t>
            </a:r>
            <a:endParaRPr sz="2400">
              <a:latin typeface="Times New Roman"/>
              <a:cs typeface="Times New Roman"/>
            </a:endParaRPr>
          </a:p>
          <a:p>
            <a:pPr marL="354965" marR="40640" indent="-342900">
              <a:lnSpc>
                <a:spcPts val="2590"/>
              </a:lnSpc>
              <a:spcBef>
                <a:spcPts val="1035"/>
              </a:spcBef>
              <a:tabLst>
                <a:tab pos="354965" algn="l"/>
              </a:tabLst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Các trang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mạng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thực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sự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thúc đẩy quá trình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mua 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hàng của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người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tiêu dùng trong các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mạng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lưới</a:t>
            </a:r>
            <a:r>
              <a:rPr sz="2400" spc="-11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phân  phối theo truyền</a:t>
            </a:r>
            <a:r>
              <a:rPr sz="24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thống</a:t>
            </a:r>
            <a:endParaRPr sz="2400">
              <a:latin typeface="Times New Roman"/>
              <a:cs typeface="Times New Roman"/>
            </a:endParaRPr>
          </a:p>
          <a:p>
            <a:pPr marL="354965" marR="5080" indent="-342900">
              <a:lnSpc>
                <a:spcPts val="2590"/>
              </a:lnSpc>
              <a:spcBef>
                <a:spcPts val="1015"/>
              </a:spcBef>
              <a:tabLst>
                <a:tab pos="354965" algn="l"/>
              </a:tabLst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Bắt đầu hình thành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sự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thống nhất về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phương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thức  đánh giá hoạt động của các doanh nghiệp trên</a:t>
            </a:r>
            <a:r>
              <a:rPr sz="2400" spc="-1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mạng</a:t>
            </a:r>
            <a:endParaRPr sz="2400">
              <a:latin typeface="Times New Roman"/>
              <a:cs typeface="Times New Roman"/>
            </a:endParaRPr>
          </a:p>
          <a:p>
            <a:pPr marL="354965" marR="240029" indent="-342900">
              <a:lnSpc>
                <a:spcPts val="2590"/>
              </a:lnSpc>
              <a:spcBef>
                <a:spcPts val="1005"/>
              </a:spcBef>
              <a:tabLst>
                <a:tab pos="354965" algn="l"/>
              </a:tabLst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B2C đang dần chỉnh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sửa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lại phương thức kinh  doanh của các doanh nghiệp kể cả đối với các</a:t>
            </a:r>
            <a:r>
              <a:rPr sz="2400" spc="-1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nhà  cung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cấp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0"/>
            <a:ext cx="9124950" cy="6867525"/>
            <a:chOff x="24383" y="0"/>
            <a:chExt cx="9124950" cy="6867525"/>
          </a:xfrm>
        </p:grpSpPr>
        <p:sp>
          <p:nvSpPr>
            <p:cNvPr id="3" name="object 3"/>
            <p:cNvSpPr/>
            <p:nvPr/>
          </p:nvSpPr>
          <p:spPr>
            <a:xfrm>
              <a:off x="374830" y="342527"/>
              <a:ext cx="5663332" cy="3789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51575" y="111252"/>
              <a:ext cx="886968" cy="10088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41136" y="96011"/>
              <a:ext cx="734567" cy="1008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3611" y="215010"/>
            <a:ext cx="61309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Các </a:t>
            </a:r>
            <a:r>
              <a:rPr sz="3600" spc="-5" dirty="0"/>
              <a:t>mô </a:t>
            </a:r>
            <a:r>
              <a:rPr sz="3600" dirty="0"/>
              <a:t>hình kinh doanh</a:t>
            </a:r>
            <a:r>
              <a:rPr sz="3600" spc="-85" dirty="0"/>
              <a:t> </a:t>
            </a:r>
            <a:r>
              <a:rPr sz="3600" spc="-95" dirty="0"/>
              <a:t>m</a:t>
            </a:r>
            <a:r>
              <a:rPr sz="3600" spc="-95" dirty="0">
                <a:latin typeface="Arial"/>
                <a:cs typeface="Arial"/>
              </a:rPr>
              <a:t>ớ</a:t>
            </a:r>
            <a:r>
              <a:rPr sz="3600" spc="-95" dirty="0"/>
              <a:t>i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600" y="859536"/>
            <a:ext cx="8686800" cy="5105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611" y="959611"/>
            <a:ext cx="757809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</a:pPr>
            <a:r>
              <a:rPr sz="22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Disintermediate: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giảm thiểu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các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khâu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trung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gian  để đưa sản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phẩm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từ nhà sản xuất/nhà cung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cấp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đến  với khách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hàng.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611" y="215010"/>
            <a:ext cx="6291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0" dirty="0">
                <a:solidFill>
                  <a:srgbClr val="5FCAEE"/>
                </a:solidFill>
                <a:latin typeface="Trebuchet MS"/>
                <a:cs typeface="Trebuchet MS"/>
              </a:rPr>
              <a:t>L</a:t>
            </a:r>
            <a:r>
              <a:rPr sz="3600" spc="-100" dirty="0">
                <a:solidFill>
                  <a:srgbClr val="5FCAEE"/>
                </a:solidFill>
                <a:latin typeface="Arial"/>
                <a:cs typeface="Arial"/>
              </a:rPr>
              <a:t>ợ</a:t>
            </a:r>
            <a:r>
              <a:rPr sz="3600" spc="-100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600" dirty="0">
                <a:solidFill>
                  <a:srgbClr val="5FCAEE"/>
                </a:solidFill>
                <a:latin typeface="Trebuchet MS"/>
                <a:cs typeface="Trebuchet MS"/>
              </a:rPr>
              <a:t>ích </a:t>
            </a:r>
            <a:r>
              <a:rPr sz="3600" spc="-40" dirty="0">
                <a:solidFill>
                  <a:srgbClr val="5FCAEE"/>
                </a:solidFill>
                <a:latin typeface="Trebuchet MS"/>
                <a:cs typeface="Trebuchet MS"/>
              </a:rPr>
              <a:t>c</a:t>
            </a:r>
            <a:r>
              <a:rPr sz="3600" spc="-40" dirty="0">
                <a:solidFill>
                  <a:srgbClr val="5FCAEE"/>
                </a:solidFill>
                <a:latin typeface="Arial"/>
                <a:cs typeface="Arial"/>
              </a:rPr>
              <a:t>ủ</a:t>
            </a:r>
            <a:r>
              <a:rPr sz="3600" spc="-40" dirty="0">
                <a:solidFill>
                  <a:srgbClr val="5FCAEE"/>
                </a:solidFill>
                <a:latin typeface="Trebuchet MS"/>
                <a:cs typeface="Trebuchet MS"/>
              </a:rPr>
              <a:t>a </a:t>
            </a:r>
            <a:r>
              <a:rPr sz="3600" spc="-90" dirty="0">
                <a:solidFill>
                  <a:srgbClr val="5FCAEE"/>
                </a:solidFill>
                <a:latin typeface="Trebuchet MS"/>
                <a:cs typeface="Trebuchet MS"/>
              </a:rPr>
              <a:t>th</a:t>
            </a:r>
            <a:r>
              <a:rPr sz="3600" spc="-90" dirty="0">
                <a:solidFill>
                  <a:srgbClr val="5FCAEE"/>
                </a:solidFill>
                <a:latin typeface="Arial"/>
                <a:cs typeface="Arial"/>
              </a:rPr>
              <a:t>ươ</a:t>
            </a:r>
            <a:r>
              <a:rPr sz="3600" spc="-90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600" spc="-95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600" spc="-95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600" spc="-95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600" spc="-55" dirty="0">
                <a:solidFill>
                  <a:srgbClr val="5FCAEE"/>
                </a:solidFill>
                <a:latin typeface="Trebuchet MS"/>
                <a:cs typeface="Trebuchet MS"/>
              </a:rPr>
              <a:t>đi</a:t>
            </a:r>
            <a:r>
              <a:rPr sz="3600" spc="-55" dirty="0">
                <a:solidFill>
                  <a:srgbClr val="5FCAEE"/>
                </a:solidFill>
                <a:latin typeface="Arial"/>
                <a:cs typeface="Arial"/>
              </a:rPr>
              <a:t>ệ</a:t>
            </a:r>
            <a:r>
              <a:rPr sz="3600" spc="-55" dirty="0">
                <a:solidFill>
                  <a:srgbClr val="5FCAEE"/>
                </a:solidFill>
                <a:latin typeface="Trebuchet MS"/>
                <a:cs typeface="Trebuchet MS"/>
              </a:rPr>
              <a:t>n</a:t>
            </a:r>
            <a:r>
              <a:rPr sz="3600" spc="260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600" spc="-125" dirty="0">
                <a:solidFill>
                  <a:srgbClr val="5FCAEE"/>
                </a:solidFill>
                <a:latin typeface="Trebuchet MS"/>
                <a:cs typeface="Trebuchet MS"/>
              </a:rPr>
              <a:t>t</a:t>
            </a:r>
            <a:r>
              <a:rPr sz="3600" spc="-125" dirty="0">
                <a:solidFill>
                  <a:srgbClr val="5FCAEE"/>
                </a:solidFill>
                <a:latin typeface="Arial"/>
                <a:cs typeface="Arial"/>
              </a:rPr>
              <a:t>ử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0992" y="2505455"/>
            <a:ext cx="4767072" cy="3070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09386" y="6079608"/>
            <a:ext cx="501015" cy="2952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5"/>
              </a:spcBef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16/03/20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611" y="1007110"/>
            <a:ext cx="746125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tabLst>
                <a:tab pos="2870200" algn="l"/>
              </a:tabLst>
            </a:pPr>
            <a:r>
              <a:rPr sz="2250" spc="380" dirty="0">
                <a:solidFill>
                  <a:srgbClr val="5FCAEE"/>
                </a:solidFill>
                <a:latin typeface="Arial"/>
                <a:cs typeface="Arial"/>
              </a:rPr>
              <a:t></a:t>
            </a:r>
            <a:r>
              <a:rPr sz="2250" spc="120" dirty="0">
                <a:solidFill>
                  <a:srgbClr val="5FCAE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Price</a:t>
            </a:r>
            <a:r>
              <a:rPr sz="2800" b="1" spc="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elasticity:	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nhà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sản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xuất/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nhà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cung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cấp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xác  dễ dàng đánh giá cung-cầu để đưa ra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mức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giá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linh 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hoạt.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611" y="218058"/>
            <a:ext cx="63449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85" dirty="0">
                <a:solidFill>
                  <a:srgbClr val="5FCAEE"/>
                </a:solidFill>
                <a:latin typeface="Trebuchet MS"/>
                <a:cs typeface="Trebuchet MS"/>
              </a:rPr>
              <a:t>L</a:t>
            </a:r>
            <a:r>
              <a:rPr sz="3200" spc="-85" dirty="0">
                <a:solidFill>
                  <a:srgbClr val="5FCAEE"/>
                </a:solidFill>
                <a:latin typeface="Arial"/>
                <a:cs typeface="Arial"/>
              </a:rPr>
              <a:t>ợ</a:t>
            </a:r>
            <a:r>
              <a:rPr sz="3200" spc="-85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dirty="0">
                <a:solidFill>
                  <a:srgbClr val="5FCAEE"/>
                </a:solidFill>
                <a:latin typeface="Trebuchet MS"/>
                <a:cs typeface="Trebuchet MS"/>
              </a:rPr>
              <a:t>ích </a:t>
            </a:r>
            <a:r>
              <a:rPr sz="3200" spc="-35" dirty="0">
                <a:solidFill>
                  <a:srgbClr val="5FCAEE"/>
                </a:solidFill>
                <a:latin typeface="Trebuchet MS"/>
                <a:cs typeface="Trebuchet MS"/>
              </a:rPr>
              <a:t>c</a:t>
            </a:r>
            <a:r>
              <a:rPr sz="3200" spc="-35" dirty="0">
                <a:solidFill>
                  <a:srgbClr val="5FCAEE"/>
                </a:solidFill>
                <a:latin typeface="Arial"/>
                <a:cs typeface="Arial"/>
              </a:rPr>
              <a:t>ủ</a:t>
            </a:r>
            <a:r>
              <a:rPr sz="3200" spc="-35" dirty="0">
                <a:solidFill>
                  <a:srgbClr val="5FCAEE"/>
                </a:solidFill>
                <a:latin typeface="Trebuchet MS"/>
                <a:cs typeface="Trebuchet MS"/>
              </a:rPr>
              <a:t>a </a:t>
            </a:r>
            <a:r>
              <a:rPr sz="3200" spc="-80" dirty="0">
                <a:solidFill>
                  <a:srgbClr val="5FCAEE"/>
                </a:solidFill>
                <a:latin typeface="Trebuchet MS"/>
                <a:cs typeface="Trebuchet MS"/>
              </a:rPr>
              <a:t>th</a:t>
            </a:r>
            <a:r>
              <a:rPr sz="3200" spc="-80" dirty="0">
                <a:solidFill>
                  <a:srgbClr val="5FCAEE"/>
                </a:solidFill>
                <a:latin typeface="Arial"/>
                <a:cs typeface="Arial"/>
              </a:rPr>
              <a:t>ươ</a:t>
            </a:r>
            <a:r>
              <a:rPr sz="3200" spc="-80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spc="-85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spc="-85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spc="-85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spc="-45" dirty="0">
                <a:solidFill>
                  <a:srgbClr val="5FCAEE"/>
                </a:solidFill>
                <a:latin typeface="Trebuchet MS"/>
                <a:cs typeface="Trebuchet MS"/>
              </a:rPr>
              <a:t>đi</a:t>
            </a:r>
            <a:r>
              <a:rPr sz="3200" spc="-45" dirty="0">
                <a:solidFill>
                  <a:srgbClr val="5FCAEE"/>
                </a:solidFill>
                <a:latin typeface="Arial"/>
                <a:cs typeface="Arial"/>
              </a:rPr>
              <a:t>ệ</a:t>
            </a:r>
            <a:r>
              <a:rPr sz="3200" spc="-45" dirty="0">
                <a:solidFill>
                  <a:srgbClr val="5FCAEE"/>
                </a:solidFill>
                <a:latin typeface="Trebuchet MS"/>
                <a:cs typeface="Trebuchet MS"/>
              </a:rPr>
              <a:t>n </a:t>
            </a:r>
            <a:r>
              <a:rPr sz="3200" spc="-105" dirty="0">
                <a:solidFill>
                  <a:srgbClr val="5FCAEE"/>
                </a:solidFill>
                <a:latin typeface="Trebuchet MS"/>
                <a:cs typeface="Trebuchet MS"/>
              </a:rPr>
              <a:t>t</a:t>
            </a:r>
            <a:r>
              <a:rPr sz="3200" spc="-105" dirty="0">
                <a:solidFill>
                  <a:srgbClr val="5FCAEE"/>
                </a:solidFill>
                <a:latin typeface="Arial"/>
                <a:cs typeface="Arial"/>
              </a:rPr>
              <a:t>ử</a:t>
            </a:r>
            <a:r>
              <a:rPr sz="3200" spc="340" dirty="0">
                <a:solidFill>
                  <a:srgbClr val="5FCAE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5FCAEE"/>
                </a:solidFill>
                <a:latin typeface="Trebuchet MS"/>
                <a:cs typeface="Trebuchet MS"/>
              </a:rPr>
              <a:t>(tt)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55520" y="2200655"/>
            <a:ext cx="4300728" cy="3003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09386" y="6079608"/>
            <a:ext cx="501015" cy="2952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5"/>
              </a:spcBef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16/03/20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075766"/>
            <a:ext cx="756602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</a:pPr>
            <a:r>
              <a:rPr sz="22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Price </a:t>
            </a:r>
            <a:r>
              <a:rPr sz="2800" b="1" dirty="0">
                <a:solidFill>
                  <a:srgbClr val="404040"/>
                </a:solidFill>
                <a:latin typeface="Times New Roman"/>
                <a:cs typeface="Times New Roman"/>
              </a:rPr>
              <a:t>information: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khách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hàng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chủ động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khảo</a:t>
            </a:r>
            <a:r>
              <a:rPr sz="2800" spc="-3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220" dirty="0">
                <a:solidFill>
                  <a:srgbClr val="404040"/>
                </a:solidFill>
                <a:latin typeface="Times New Roman"/>
                <a:cs typeface="Times New Roman"/>
              </a:rPr>
              <a:t>sát 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và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lựa chọn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giá tốt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nhất từ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các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nhà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cung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cấp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khác 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nhau.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611" y="218058"/>
            <a:ext cx="63449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85" dirty="0">
                <a:solidFill>
                  <a:srgbClr val="5FCAEE"/>
                </a:solidFill>
                <a:latin typeface="Trebuchet MS"/>
                <a:cs typeface="Trebuchet MS"/>
              </a:rPr>
              <a:t>L</a:t>
            </a:r>
            <a:r>
              <a:rPr sz="3200" spc="-85" dirty="0">
                <a:solidFill>
                  <a:srgbClr val="5FCAEE"/>
                </a:solidFill>
                <a:latin typeface="Arial"/>
                <a:cs typeface="Arial"/>
              </a:rPr>
              <a:t>ợ</a:t>
            </a:r>
            <a:r>
              <a:rPr sz="3200" spc="-85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dirty="0">
                <a:solidFill>
                  <a:srgbClr val="5FCAEE"/>
                </a:solidFill>
                <a:latin typeface="Trebuchet MS"/>
                <a:cs typeface="Trebuchet MS"/>
              </a:rPr>
              <a:t>ích </a:t>
            </a:r>
            <a:r>
              <a:rPr sz="3200" spc="-35" dirty="0">
                <a:solidFill>
                  <a:srgbClr val="5FCAEE"/>
                </a:solidFill>
                <a:latin typeface="Trebuchet MS"/>
                <a:cs typeface="Trebuchet MS"/>
              </a:rPr>
              <a:t>c</a:t>
            </a:r>
            <a:r>
              <a:rPr sz="3200" spc="-35" dirty="0">
                <a:solidFill>
                  <a:srgbClr val="5FCAEE"/>
                </a:solidFill>
                <a:latin typeface="Arial"/>
                <a:cs typeface="Arial"/>
              </a:rPr>
              <a:t>ủ</a:t>
            </a:r>
            <a:r>
              <a:rPr sz="3200" spc="-35" dirty="0">
                <a:solidFill>
                  <a:srgbClr val="5FCAEE"/>
                </a:solidFill>
                <a:latin typeface="Trebuchet MS"/>
                <a:cs typeface="Trebuchet MS"/>
              </a:rPr>
              <a:t>a </a:t>
            </a:r>
            <a:r>
              <a:rPr sz="3200" spc="-80" dirty="0">
                <a:solidFill>
                  <a:srgbClr val="5FCAEE"/>
                </a:solidFill>
                <a:latin typeface="Trebuchet MS"/>
                <a:cs typeface="Trebuchet MS"/>
              </a:rPr>
              <a:t>th</a:t>
            </a:r>
            <a:r>
              <a:rPr sz="3200" spc="-80" dirty="0">
                <a:solidFill>
                  <a:srgbClr val="5FCAEE"/>
                </a:solidFill>
                <a:latin typeface="Arial"/>
                <a:cs typeface="Arial"/>
              </a:rPr>
              <a:t>ươ</a:t>
            </a:r>
            <a:r>
              <a:rPr sz="3200" spc="-80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spc="-85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spc="-85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spc="-85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spc="-45" dirty="0">
                <a:solidFill>
                  <a:srgbClr val="5FCAEE"/>
                </a:solidFill>
                <a:latin typeface="Trebuchet MS"/>
                <a:cs typeface="Trebuchet MS"/>
              </a:rPr>
              <a:t>đi</a:t>
            </a:r>
            <a:r>
              <a:rPr sz="3200" spc="-45" dirty="0">
                <a:solidFill>
                  <a:srgbClr val="5FCAEE"/>
                </a:solidFill>
                <a:latin typeface="Arial"/>
                <a:cs typeface="Arial"/>
              </a:rPr>
              <a:t>ệ</a:t>
            </a:r>
            <a:r>
              <a:rPr sz="3200" spc="-45" dirty="0">
                <a:solidFill>
                  <a:srgbClr val="5FCAEE"/>
                </a:solidFill>
                <a:latin typeface="Trebuchet MS"/>
                <a:cs typeface="Trebuchet MS"/>
              </a:rPr>
              <a:t>n </a:t>
            </a:r>
            <a:r>
              <a:rPr sz="3200" spc="-105" dirty="0">
                <a:solidFill>
                  <a:srgbClr val="5FCAEE"/>
                </a:solidFill>
                <a:latin typeface="Trebuchet MS"/>
                <a:cs typeface="Trebuchet MS"/>
              </a:rPr>
              <a:t>t</a:t>
            </a:r>
            <a:r>
              <a:rPr sz="3200" spc="-105" dirty="0">
                <a:solidFill>
                  <a:srgbClr val="5FCAEE"/>
                </a:solidFill>
                <a:latin typeface="Arial"/>
                <a:cs typeface="Arial"/>
              </a:rPr>
              <a:t>ử</a:t>
            </a:r>
            <a:r>
              <a:rPr sz="3200" spc="340" dirty="0">
                <a:solidFill>
                  <a:srgbClr val="5FCAE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5FCAEE"/>
                </a:solidFill>
                <a:latin typeface="Trebuchet MS"/>
                <a:cs typeface="Trebuchet MS"/>
              </a:rPr>
              <a:t>(tt)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38527" y="2624327"/>
            <a:ext cx="4904232" cy="2801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09386" y="6079608"/>
            <a:ext cx="501015" cy="2952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5"/>
              </a:spcBef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16/03/20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611" y="218058"/>
            <a:ext cx="614045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5FCAEE"/>
                </a:solidFill>
              </a:rPr>
              <a:t>Nh</a:t>
            </a:r>
            <a:r>
              <a:rPr sz="3200" spc="-50" dirty="0">
                <a:solidFill>
                  <a:srgbClr val="5FCAEE"/>
                </a:solidFill>
                <a:latin typeface="Arial"/>
                <a:cs typeface="Arial"/>
              </a:rPr>
              <a:t>ữ</a:t>
            </a:r>
            <a:r>
              <a:rPr sz="3200" spc="-50" dirty="0">
                <a:solidFill>
                  <a:srgbClr val="5FCAEE"/>
                </a:solidFill>
              </a:rPr>
              <a:t>ng </a:t>
            </a:r>
            <a:r>
              <a:rPr sz="3200" spc="-60" dirty="0">
                <a:solidFill>
                  <a:srgbClr val="5FCAEE"/>
                </a:solidFill>
              </a:rPr>
              <a:t>y</a:t>
            </a:r>
            <a:r>
              <a:rPr sz="3200" spc="-60" dirty="0">
                <a:solidFill>
                  <a:srgbClr val="5FCAEE"/>
                </a:solidFill>
                <a:latin typeface="Arial"/>
                <a:cs typeface="Arial"/>
              </a:rPr>
              <a:t>ế</a:t>
            </a:r>
            <a:r>
              <a:rPr sz="3200" spc="-60" dirty="0">
                <a:solidFill>
                  <a:srgbClr val="5FCAEE"/>
                </a:solidFill>
              </a:rPr>
              <a:t>u </a:t>
            </a:r>
            <a:r>
              <a:rPr sz="3200" spc="-120" dirty="0">
                <a:solidFill>
                  <a:srgbClr val="5FCAEE"/>
                </a:solidFill>
              </a:rPr>
              <a:t>t</a:t>
            </a:r>
            <a:r>
              <a:rPr sz="3200" spc="-120" dirty="0">
                <a:solidFill>
                  <a:srgbClr val="5FCAEE"/>
                </a:solidFill>
                <a:latin typeface="Arial"/>
                <a:cs typeface="Arial"/>
              </a:rPr>
              <a:t>ố </a:t>
            </a:r>
            <a:r>
              <a:rPr sz="3200" spc="-70" dirty="0">
                <a:solidFill>
                  <a:srgbClr val="5FCAEE"/>
                </a:solidFill>
              </a:rPr>
              <a:t>d</a:t>
            </a:r>
            <a:r>
              <a:rPr sz="3200" spc="-70" dirty="0">
                <a:solidFill>
                  <a:srgbClr val="5FCAEE"/>
                </a:solidFill>
                <a:latin typeface="Arial"/>
                <a:cs typeface="Arial"/>
              </a:rPr>
              <a:t>ẫ</a:t>
            </a:r>
            <a:r>
              <a:rPr sz="3200" spc="-70" dirty="0">
                <a:solidFill>
                  <a:srgbClr val="5FCAEE"/>
                </a:solidFill>
              </a:rPr>
              <a:t>n d</a:t>
            </a:r>
            <a:r>
              <a:rPr sz="3200" spc="-70" dirty="0">
                <a:solidFill>
                  <a:srgbClr val="5FCAEE"/>
                </a:solidFill>
                <a:latin typeface="Arial"/>
                <a:cs typeface="Arial"/>
              </a:rPr>
              <a:t>ắ</a:t>
            </a:r>
            <a:r>
              <a:rPr sz="3200" spc="-70" dirty="0">
                <a:solidFill>
                  <a:srgbClr val="5FCAEE"/>
                </a:solidFill>
              </a:rPr>
              <a:t>t </a:t>
            </a:r>
            <a:r>
              <a:rPr sz="3200" spc="-100" dirty="0">
                <a:solidFill>
                  <a:srgbClr val="5FCAEE"/>
                </a:solidFill>
              </a:rPr>
              <a:t>ng</a:t>
            </a:r>
            <a:r>
              <a:rPr sz="3200" spc="-100" dirty="0">
                <a:solidFill>
                  <a:srgbClr val="5FCAEE"/>
                </a:solidFill>
                <a:latin typeface="Arial"/>
                <a:cs typeface="Arial"/>
              </a:rPr>
              <a:t>ườ</a:t>
            </a:r>
            <a:r>
              <a:rPr sz="3200" spc="-100" dirty="0">
                <a:solidFill>
                  <a:srgbClr val="5FCAEE"/>
                </a:solidFill>
              </a:rPr>
              <a:t>i </a:t>
            </a:r>
            <a:r>
              <a:rPr sz="3200" spc="-5" dirty="0">
                <a:solidFill>
                  <a:srgbClr val="5FCAEE"/>
                </a:solidFill>
              </a:rPr>
              <a:t>tiêu  </a:t>
            </a:r>
            <a:r>
              <a:rPr sz="3200" dirty="0">
                <a:solidFill>
                  <a:srgbClr val="5FCAEE"/>
                </a:solidFill>
              </a:rPr>
              <a:t>dùng </a:t>
            </a:r>
            <a:r>
              <a:rPr sz="3200" spc="-90" dirty="0">
                <a:solidFill>
                  <a:srgbClr val="5FCAEE"/>
                </a:solidFill>
              </a:rPr>
              <a:t>t</a:t>
            </a:r>
            <a:r>
              <a:rPr sz="3200" spc="-90" dirty="0">
                <a:solidFill>
                  <a:srgbClr val="5FCAEE"/>
                </a:solidFill>
                <a:latin typeface="Arial"/>
                <a:cs typeface="Arial"/>
              </a:rPr>
              <a:t>ớ</a:t>
            </a:r>
            <a:r>
              <a:rPr sz="3200" spc="-90" dirty="0">
                <a:solidFill>
                  <a:srgbClr val="5FCAEE"/>
                </a:solidFill>
              </a:rPr>
              <a:t>i </a:t>
            </a:r>
            <a:r>
              <a:rPr sz="3200" dirty="0">
                <a:solidFill>
                  <a:srgbClr val="5FCAEE"/>
                </a:solidFill>
              </a:rPr>
              <a:t>mua </a:t>
            </a:r>
            <a:r>
              <a:rPr sz="3200" spc="-5" dirty="0">
                <a:solidFill>
                  <a:srgbClr val="5FCAEE"/>
                </a:solidFill>
              </a:rPr>
              <a:t>hàng trên</a:t>
            </a:r>
            <a:r>
              <a:rPr sz="3200" dirty="0">
                <a:solidFill>
                  <a:srgbClr val="5FCAEE"/>
                </a:solidFill>
              </a:rPr>
              <a:t> </a:t>
            </a:r>
            <a:r>
              <a:rPr sz="3200" spc="-45" dirty="0">
                <a:solidFill>
                  <a:srgbClr val="5FCAEE"/>
                </a:solidFill>
              </a:rPr>
              <a:t>m</a:t>
            </a:r>
            <a:r>
              <a:rPr sz="3200" spc="-45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spc="-45" dirty="0">
                <a:solidFill>
                  <a:srgbClr val="5FCAEE"/>
                </a:solidFill>
              </a:rPr>
              <a:t>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611" y="1243965"/>
            <a:ext cx="6601459" cy="424942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700" dirty="0">
                <a:solidFill>
                  <a:srgbClr val="404040"/>
                </a:solidFill>
                <a:latin typeface="Times New Roman"/>
                <a:cs typeface="Times New Roman"/>
              </a:rPr>
              <a:t>Nghiên </a:t>
            </a:r>
            <a:r>
              <a:rPr sz="2700" spc="-5" dirty="0">
                <a:solidFill>
                  <a:srgbClr val="404040"/>
                </a:solidFill>
                <a:latin typeface="Times New Roman"/>
                <a:cs typeface="Times New Roman"/>
              </a:rPr>
              <a:t>cứu của </a:t>
            </a:r>
            <a:r>
              <a:rPr sz="2700" i="1" spc="-10" dirty="0">
                <a:solidFill>
                  <a:srgbClr val="404040"/>
                </a:solidFill>
                <a:latin typeface="Times New Roman"/>
                <a:cs typeface="Times New Roman"/>
              </a:rPr>
              <a:t>Forrester</a:t>
            </a:r>
            <a:r>
              <a:rPr sz="2700" i="1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700" i="1" spc="-15" dirty="0">
                <a:solidFill>
                  <a:srgbClr val="404040"/>
                </a:solidFill>
                <a:latin typeface="Times New Roman"/>
                <a:cs typeface="Times New Roman"/>
              </a:rPr>
              <a:t>Research</a:t>
            </a: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1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700" dirty="0">
                <a:solidFill>
                  <a:srgbClr val="404040"/>
                </a:solidFill>
                <a:latin typeface="Times New Roman"/>
                <a:cs typeface="Times New Roman"/>
              </a:rPr>
              <a:t>Tính tiện</a:t>
            </a:r>
            <a:r>
              <a:rPr sz="2700" spc="-20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404040"/>
                </a:solidFill>
                <a:latin typeface="Times New Roman"/>
                <a:cs typeface="Times New Roman"/>
              </a:rPr>
              <a:t>lợi</a:t>
            </a:r>
            <a:endParaRPr sz="2700">
              <a:latin typeface="Times New Roman"/>
              <a:cs typeface="Times New Roman"/>
            </a:endParaRPr>
          </a:p>
          <a:p>
            <a:pPr marL="354965" marR="5080" indent="-342900">
              <a:lnSpc>
                <a:spcPts val="2920"/>
              </a:lnSpc>
              <a:spcBef>
                <a:spcPts val="1035"/>
              </a:spcBef>
            </a:pPr>
            <a:r>
              <a:rPr sz="2150" spc="385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700" spc="-5" dirty="0">
                <a:solidFill>
                  <a:srgbClr val="404040"/>
                </a:solidFill>
                <a:latin typeface="Times New Roman"/>
                <a:cs typeface="Times New Roman"/>
              </a:rPr>
              <a:t>Dễ </a:t>
            </a:r>
            <a:r>
              <a:rPr sz="2700" dirty="0">
                <a:solidFill>
                  <a:srgbClr val="404040"/>
                </a:solidFill>
                <a:latin typeface="Times New Roman"/>
                <a:cs typeface="Times New Roman"/>
              </a:rPr>
              <a:t>dàng so sánh giá cả, </a:t>
            </a:r>
            <a:r>
              <a:rPr sz="2700" spc="-5" dirty="0">
                <a:solidFill>
                  <a:srgbClr val="404040"/>
                </a:solidFill>
                <a:latin typeface="Times New Roman"/>
                <a:cs typeface="Times New Roman"/>
              </a:rPr>
              <a:t>sản </a:t>
            </a:r>
            <a:r>
              <a:rPr sz="2700" dirty="0">
                <a:solidFill>
                  <a:srgbClr val="404040"/>
                </a:solidFill>
                <a:latin typeface="Times New Roman"/>
                <a:cs typeface="Times New Roman"/>
              </a:rPr>
              <a:t>phẩm, và dịch</a:t>
            </a:r>
            <a:r>
              <a:rPr sz="2700" spc="-2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700" spc="-295" dirty="0">
                <a:solidFill>
                  <a:srgbClr val="404040"/>
                </a:solidFill>
                <a:latin typeface="Times New Roman"/>
                <a:cs typeface="Times New Roman"/>
              </a:rPr>
              <a:t>vụ  </a:t>
            </a:r>
            <a:r>
              <a:rPr sz="2700" dirty="0">
                <a:solidFill>
                  <a:srgbClr val="404040"/>
                </a:solidFill>
                <a:latin typeface="Times New Roman"/>
                <a:cs typeface="Times New Roman"/>
              </a:rPr>
              <a:t>giữa các doanh nghiệp khác</a:t>
            </a:r>
            <a:r>
              <a:rPr sz="27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404040"/>
                </a:solidFill>
                <a:latin typeface="Times New Roman"/>
                <a:cs typeface="Times New Roman"/>
              </a:rPr>
              <a:t>nhau</a:t>
            </a:r>
            <a:endParaRPr sz="2700">
              <a:latin typeface="Times New Roman"/>
              <a:cs typeface="Times New Roman"/>
            </a:endParaRPr>
          </a:p>
          <a:p>
            <a:pPr marL="354965" marR="229870" indent="-342900">
              <a:lnSpc>
                <a:spcPts val="2920"/>
              </a:lnSpc>
              <a:spcBef>
                <a:spcPts val="995"/>
              </a:spcBef>
            </a:pPr>
            <a:r>
              <a:rPr sz="21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700" dirty="0">
                <a:solidFill>
                  <a:srgbClr val="404040"/>
                </a:solidFill>
                <a:latin typeface="Times New Roman"/>
                <a:cs typeface="Times New Roman"/>
              </a:rPr>
              <a:t>Nghiên cứu được đầy đủ về </a:t>
            </a:r>
            <a:r>
              <a:rPr sz="2700" spc="-5" dirty="0">
                <a:solidFill>
                  <a:srgbClr val="404040"/>
                </a:solidFill>
                <a:latin typeface="Times New Roman"/>
                <a:cs typeface="Times New Roman"/>
              </a:rPr>
              <a:t>sản </a:t>
            </a:r>
            <a:r>
              <a:rPr sz="2700" dirty="0">
                <a:solidFill>
                  <a:srgbClr val="404040"/>
                </a:solidFill>
                <a:latin typeface="Times New Roman"/>
                <a:cs typeface="Times New Roman"/>
              </a:rPr>
              <a:t>phẩm</a:t>
            </a:r>
            <a:r>
              <a:rPr sz="2700" spc="-2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700" spc="-125" dirty="0">
                <a:solidFill>
                  <a:srgbClr val="404040"/>
                </a:solidFill>
                <a:latin typeface="Times New Roman"/>
                <a:cs typeface="Times New Roman"/>
              </a:rPr>
              <a:t>trước  </a:t>
            </a:r>
            <a:r>
              <a:rPr sz="2700" dirty="0">
                <a:solidFill>
                  <a:srgbClr val="404040"/>
                </a:solidFill>
                <a:latin typeface="Times New Roman"/>
                <a:cs typeface="Times New Roman"/>
              </a:rPr>
              <a:t>khi quyết định</a:t>
            </a:r>
            <a:r>
              <a:rPr sz="27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700" spc="-5" dirty="0">
                <a:solidFill>
                  <a:srgbClr val="404040"/>
                </a:solidFill>
                <a:latin typeface="Times New Roman"/>
                <a:cs typeface="Times New Roman"/>
              </a:rPr>
              <a:t>mua</a:t>
            </a: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21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700" spc="-5" dirty="0">
                <a:solidFill>
                  <a:srgbClr val="404040"/>
                </a:solidFill>
                <a:latin typeface="Times New Roman"/>
                <a:cs typeface="Times New Roman"/>
              </a:rPr>
              <a:t>Nhiều </a:t>
            </a:r>
            <a:r>
              <a:rPr sz="2700" dirty="0">
                <a:solidFill>
                  <a:srgbClr val="404040"/>
                </a:solidFill>
                <a:latin typeface="Times New Roman"/>
                <a:cs typeface="Times New Roman"/>
              </a:rPr>
              <a:t>lựa chọn</a:t>
            </a:r>
            <a:r>
              <a:rPr sz="2700" spc="-19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404040"/>
                </a:solidFill>
                <a:latin typeface="Times New Roman"/>
                <a:cs typeface="Times New Roman"/>
              </a:rPr>
              <a:t>hơn</a:t>
            </a: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1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700" spc="-5" dirty="0">
                <a:solidFill>
                  <a:srgbClr val="404040"/>
                </a:solidFill>
                <a:latin typeface="Times New Roman"/>
                <a:cs typeface="Times New Roman"/>
              </a:rPr>
              <a:t>Giá </a:t>
            </a:r>
            <a:r>
              <a:rPr sz="2700" dirty="0">
                <a:solidFill>
                  <a:srgbClr val="404040"/>
                </a:solidFill>
                <a:latin typeface="Times New Roman"/>
                <a:cs typeface="Times New Roman"/>
              </a:rPr>
              <a:t>rẻ</a:t>
            </a:r>
            <a:r>
              <a:rPr sz="2700" spc="-1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404040"/>
                </a:solidFill>
                <a:latin typeface="Times New Roman"/>
                <a:cs typeface="Times New Roman"/>
              </a:rPr>
              <a:t>hơn</a:t>
            </a: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1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700" spc="-5" dirty="0">
                <a:solidFill>
                  <a:srgbClr val="404040"/>
                </a:solidFill>
                <a:latin typeface="Times New Roman"/>
                <a:cs typeface="Times New Roman"/>
              </a:rPr>
              <a:t>Được </a:t>
            </a:r>
            <a:r>
              <a:rPr sz="2700" dirty="0">
                <a:solidFill>
                  <a:srgbClr val="404040"/>
                </a:solidFill>
                <a:latin typeface="Times New Roman"/>
                <a:cs typeface="Times New Roman"/>
              </a:rPr>
              <a:t>phục vụ theo nhu cầu</a:t>
            </a:r>
            <a:r>
              <a:rPr sz="2700" spc="-2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404040"/>
                </a:solidFill>
                <a:latin typeface="Times New Roman"/>
                <a:cs typeface="Times New Roman"/>
              </a:rPr>
              <a:t>riêng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0"/>
            <a:ext cx="9124950" cy="6867525"/>
            <a:chOff x="24383" y="0"/>
            <a:chExt cx="9124950" cy="6867525"/>
          </a:xfrm>
        </p:grpSpPr>
        <p:sp>
          <p:nvSpPr>
            <p:cNvPr id="3" name="object 3"/>
            <p:cNvSpPr/>
            <p:nvPr/>
          </p:nvSpPr>
          <p:spPr>
            <a:xfrm>
              <a:off x="377662" y="321180"/>
              <a:ext cx="725990" cy="2600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3064" y="153923"/>
              <a:ext cx="580644" cy="7071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9095" y="143255"/>
              <a:ext cx="608076" cy="7071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6547" y="153923"/>
              <a:ext cx="827531" cy="7071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43456" y="143255"/>
              <a:ext cx="987552" cy="7071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10383" y="153923"/>
              <a:ext cx="621792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11551" y="143255"/>
              <a:ext cx="2392679" cy="7071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6971" y="542544"/>
              <a:ext cx="539496" cy="7101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5175" y="527304"/>
              <a:ext cx="1912620" cy="73609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38883" y="527304"/>
              <a:ext cx="560832" cy="73609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60804" y="527304"/>
              <a:ext cx="3232404" cy="73609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61916" y="542544"/>
              <a:ext cx="539496" cy="71018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3611" y="224154"/>
            <a:ext cx="4648200" cy="80962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35"/>
              </a:spcBef>
            </a:pPr>
            <a:r>
              <a:rPr sz="2500" b="1" spc="-10" dirty="0">
                <a:latin typeface="Trebuchet MS"/>
                <a:cs typeface="Trebuchet MS"/>
              </a:rPr>
              <a:t>Bán </a:t>
            </a:r>
            <a:r>
              <a:rPr sz="2500" b="1" spc="-70" dirty="0">
                <a:latin typeface="Trebuchet MS"/>
                <a:cs typeface="Trebuchet MS"/>
              </a:rPr>
              <a:t>l</a:t>
            </a:r>
            <a:r>
              <a:rPr sz="2500" b="1" spc="-70" dirty="0">
                <a:latin typeface="Arial"/>
                <a:cs typeface="Arial"/>
              </a:rPr>
              <a:t>ẻ </a:t>
            </a:r>
            <a:r>
              <a:rPr sz="2500" b="1" spc="-85" dirty="0">
                <a:latin typeface="Trebuchet MS"/>
                <a:cs typeface="Trebuchet MS"/>
              </a:rPr>
              <a:t>h</a:t>
            </a:r>
            <a:r>
              <a:rPr sz="2500" b="1" spc="-85" dirty="0">
                <a:latin typeface="Arial"/>
                <a:cs typeface="Arial"/>
              </a:rPr>
              <a:t>ướ</a:t>
            </a:r>
            <a:r>
              <a:rPr sz="2500" b="1" spc="-85" dirty="0">
                <a:latin typeface="Trebuchet MS"/>
                <a:cs typeface="Trebuchet MS"/>
              </a:rPr>
              <a:t>ng </a:t>
            </a:r>
            <a:r>
              <a:rPr sz="2500" b="1" spc="-70" dirty="0">
                <a:latin typeface="Trebuchet MS"/>
                <a:cs typeface="Trebuchet MS"/>
              </a:rPr>
              <a:t>t</a:t>
            </a:r>
            <a:r>
              <a:rPr sz="2500" b="1" spc="-70" dirty="0">
                <a:latin typeface="Arial"/>
                <a:cs typeface="Arial"/>
              </a:rPr>
              <a:t>ớ</a:t>
            </a:r>
            <a:r>
              <a:rPr sz="2500" b="1" spc="-70" dirty="0">
                <a:latin typeface="Trebuchet MS"/>
                <a:cs typeface="Trebuchet MS"/>
              </a:rPr>
              <a:t>i </a:t>
            </a:r>
            <a:r>
              <a:rPr sz="2500" b="1" spc="-5" dirty="0">
                <a:latin typeface="Trebuchet MS"/>
                <a:cs typeface="Trebuchet MS"/>
              </a:rPr>
              <a:t>khách hàng  </a:t>
            </a:r>
            <a:r>
              <a:rPr sz="2500" b="1" dirty="0">
                <a:latin typeface="Trebuchet MS"/>
                <a:cs typeface="Trebuchet MS"/>
              </a:rPr>
              <a:t>(</a:t>
            </a:r>
            <a:r>
              <a:rPr sz="2600" b="1" dirty="0">
                <a:solidFill>
                  <a:srgbClr val="008000"/>
                </a:solidFill>
                <a:latin typeface="Trebuchet MS"/>
                <a:cs typeface="Trebuchet MS"/>
              </a:rPr>
              <a:t>Customer-centered</a:t>
            </a:r>
            <a:r>
              <a:rPr sz="2600" b="1" spc="-105" dirty="0">
                <a:solidFill>
                  <a:srgbClr val="008000"/>
                </a:solidFill>
                <a:latin typeface="Trebuchet MS"/>
                <a:cs typeface="Trebuchet MS"/>
              </a:rPr>
              <a:t> </a:t>
            </a:r>
            <a:r>
              <a:rPr sz="2600" b="1" dirty="0">
                <a:solidFill>
                  <a:srgbClr val="008000"/>
                </a:solidFill>
                <a:latin typeface="Trebuchet MS"/>
                <a:cs typeface="Trebuchet MS"/>
              </a:rPr>
              <a:t>retailing</a:t>
            </a:r>
            <a:r>
              <a:rPr sz="2500" b="1" dirty="0">
                <a:latin typeface="Trebuchet MS"/>
                <a:cs typeface="Trebuchet MS"/>
              </a:rPr>
              <a:t>)</a:t>
            </a:r>
            <a:endParaRPr sz="25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92023" y="1027175"/>
            <a:ext cx="7207250" cy="1996439"/>
            <a:chOff x="192023" y="1027175"/>
            <a:chExt cx="7207250" cy="1996439"/>
          </a:xfrm>
        </p:grpSpPr>
        <p:sp>
          <p:nvSpPr>
            <p:cNvPr id="17" name="object 17"/>
            <p:cNvSpPr/>
            <p:nvPr/>
          </p:nvSpPr>
          <p:spPr>
            <a:xfrm>
              <a:off x="192023" y="1127759"/>
              <a:ext cx="595884" cy="5897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6155" y="1027175"/>
              <a:ext cx="6854952" cy="7620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6155" y="1438655"/>
              <a:ext cx="6435852" cy="7620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6155" y="1850136"/>
              <a:ext cx="6912864" cy="7620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6155" y="2261615"/>
              <a:ext cx="4006596" cy="7620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43611" y="1112596"/>
            <a:ext cx="6737984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</a:pPr>
            <a:r>
              <a:rPr sz="2150" b="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700" spc="-5" dirty="0">
                <a:solidFill>
                  <a:srgbClr val="003399"/>
                </a:solidFill>
                <a:latin typeface="Times New Roman"/>
                <a:cs typeface="Times New Roman"/>
              </a:rPr>
              <a:t>Internet cung </a:t>
            </a:r>
            <a:r>
              <a:rPr sz="2700" dirty="0">
                <a:solidFill>
                  <a:srgbClr val="003399"/>
                </a:solidFill>
                <a:latin typeface="Times New Roman"/>
                <a:cs typeface="Times New Roman"/>
              </a:rPr>
              <a:t>cấp các </a:t>
            </a:r>
            <a:r>
              <a:rPr sz="2700" spc="-5" dirty="0">
                <a:solidFill>
                  <a:srgbClr val="003399"/>
                </a:solidFill>
                <a:latin typeface="Times New Roman"/>
                <a:cs typeface="Times New Roman"/>
              </a:rPr>
              <a:t>kênh </a:t>
            </a:r>
            <a:r>
              <a:rPr sz="2700" dirty="0">
                <a:solidFill>
                  <a:srgbClr val="003399"/>
                </a:solidFill>
                <a:latin typeface="Times New Roman"/>
                <a:cs typeface="Times New Roman"/>
              </a:rPr>
              <a:t>truyền thông</a:t>
            </a:r>
            <a:r>
              <a:rPr sz="2700" spc="-229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700" spc="-190" dirty="0">
                <a:solidFill>
                  <a:srgbClr val="003399"/>
                </a:solidFill>
                <a:latin typeface="Times New Roman"/>
                <a:cs typeface="Times New Roman"/>
              </a:rPr>
              <a:t>&amp;  </a:t>
            </a:r>
            <a:r>
              <a:rPr sz="2700" dirty="0">
                <a:solidFill>
                  <a:srgbClr val="003399"/>
                </a:solidFill>
                <a:latin typeface="Times New Roman"/>
                <a:cs typeface="Times New Roman"/>
              </a:rPr>
              <a:t>tương tác mới tạo </a:t>
            </a:r>
            <a:r>
              <a:rPr sz="2700" spc="-5" dirty="0">
                <a:solidFill>
                  <a:srgbClr val="003399"/>
                </a:solidFill>
                <a:latin typeface="Times New Roman"/>
                <a:cs typeface="Times New Roman"/>
              </a:rPr>
              <a:t>quan hệ </a:t>
            </a:r>
            <a:r>
              <a:rPr sz="2700" dirty="0">
                <a:solidFill>
                  <a:srgbClr val="003399"/>
                </a:solidFill>
                <a:latin typeface="Times New Roman"/>
                <a:cs typeface="Times New Roman"/>
              </a:rPr>
              <a:t>với KH </a:t>
            </a:r>
            <a:r>
              <a:rPr sz="2700" spc="-15" dirty="0">
                <a:solidFill>
                  <a:srgbClr val="003399"/>
                </a:solidFill>
                <a:latin typeface="Times New Roman"/>
                <a:cs typeface="Times New Roman"/>
              </a:rPr>
              <a:t>trong  </a:t>
            </a:r>
            <a:r>
              <a:rPr sz="2700" spc="-5" dirty="0">
                <a:solidFill>
                  <a:srgbClr val="003399"/>
                </a:solidFill>
                <a:latin typeface="Times New Roman"/>
                <a:cs typeface="Times New Roman"/>
              </a:rPr>
              <a:t>bán hàng, </a:t>
            </a:r>
            <a:r>
              <a:rPr sz="2700" dirty="0">
                <a:solidFill>
                  <a:srgbClr val="003399"/>
                </a:solidFill>
                <a:latin typeface="Times New Roman"/>
                <a:cs typeface="Times New Roman"/>
              </a:rPr>
              <a:t>tiếp thị &amp; </a:t>
            </a:r>
            <a:r>
              <a:rPr sz="2700" spc="-5" dirty="0">
                <a:solidFill>
                  <a:srgbClr val="003399"/>
                </a:solidFill>
                <a:latin typeface="Times New Roman"/>
                <a:cs typeface="Times New Roman"/>
              </a:rPr>
              <a:t>hổ </a:t>
            </a:r>
            <a:r>
              <a:rPr sz="2700" dirty="0">
                <a:solidFill>
                  <a:srgbClr val="003399"/>
                </a:solidFill>
                <a:latin typeface="Times New Roman"/>
                <a:cs typeface="Times New Roman"/>
              </a:rPr>
              <a:t>trợ KH gần gủi</a:t>
            </a:r>
            <a:r>
              <a:rPr sz="2700" spc="-100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700" spc="-5" dirty="0">
                <a:solidFill>
                  <a:srgbClr val="003399"/>
                </a:solidFill>
                <a:latin typeface="Times New Roman"/>
                <a:cs typeface="Times New Roman"/>
              </a:rPr>
              <a:t>hơn  </a:t>
            </a:r>
            <a:r>
              <a:rPr sz="2700" dirty="0">
                <a:solidFill>
                  <a:srgbClr val="003399"/>
                </a:solidFill>
                <a:latin typeface="Times New Roman"/>
                <a:cs typeface="Times New Roman"/>
              </a:rPr>
              <a:t>với chi </a:t>
            </a:r>
            <a:r>
              <a:rPr sz="2700" spc="-5" dirty="0">
                <a:solidFill>
                  <a:srgbClr val="003399"/>
                </a:solidFill>
                <a:latin typeface="Times New Roman"/>
                <a:cs typeface="Times New Roman"/>
              </a:rPr>
              <a:t>phí hiệu quả</a:t>
            </a:r>
            <a:r>
              <a:rPr sz="2700" spc="-40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700" spc="-5" dirty="0">
                <a:solidFill>
                  <a:srgbClr val="003399"/>
                </a:solidFill>
                <a:latin typeface="Times New Roman"/>
                <a:cs typeface="Times New Roman"/>
              </a:rPr>
              <a:t>hơn</a:t>
            </a:r>
            <a:endParaRPr sz="27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2023" y="2801111"/>
            <a:ext cx="7051675" cy="2534920"/>
            <a:chOff x="192023" y="2801111"/>
            <a:chExt cx="7051675" cy="2534920"/>
          </a:xfrm>
        </p:grpSpPr>
        <p:sp>
          <p:nvSpPr>
            <p:cNvPr id="24" name="object 24"/>
            <p:cNvSpPr/>
            <p:nvPr/>
          </p:nvSpPr>
          <p:spPr>
            <a:xfrm>
              <a:off x="192023" y="2901695"/>
              <a:ext cx="595884" cy="5897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155" y="2801111"/>
              <a:ext cx="6444996" cy="7620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6155" y="3212591"/>
              <a:ext cx="6757416" cy="76199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2023" y="3851147"/>
              <a:ext cx="595884" cy="5897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6155" y="3750563"/>
              <a:ext cx="6524244" cy="76200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155" y="4162044"/>
              <a:ext cx="6708648" cy="7620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6155" y="4573523"/>
              <a:ext cx="2845308" cy="76200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43611" y="2887471"/>
            <a:ext cx="6583045" cy="220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7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Công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ty có thể </a:t>
            </a:r>
            <a:r>
              <a:rPr sz="27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sử dụng </a:t>
            </a:r>
            <a:r>
              <a:rPr sz="2700" b="1" spc="-50" dirty="0">
                <a:solidFill>
                  <a:srgbClr val="003399"/>
                </a:solidFill>
                <a:latin typeface="Times New Roman"/>
                <a:cs typeface="Times New Roman"/>
              </a:rPr>
              <a:t>Web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site </a:t>
            </a:r>
            <a:r>
              <a:rPr sz="27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để</a:t>
            </a:r>
            <a:r>
              <a:rPr sz="2700" b="1" spc="-265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cung</a:t>
            </a:r>
            <a:endParaRPr sz="27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</a:pP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cấp các TT </a:t>
            </a:r>
            <a:r>
              <a:rPr sz="27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diễn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tiến, </a:t>
            </a:r>
            <a:r>
              <a:rPr sz="27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dịch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vụ &amp; các </a:t>
            </a:r>
            <a:r>
              <a:rPr sz="27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hổ</a:t>
            </a:r>
            <a:r>
              <a:rPr sz="2700" b="1" spc="-195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trợ,</a:t>
            </a:r>
            <a:endParaRPr sz="2700">
              <a:latin typeface="Times New Roman"/>
              <a:cs typeface="Times New Roman"/>
            </a:endParaRPr>
          </a:p>
          <a:p>
            <a:pPr marL="354965" marR="52705" indent="-342900">
              <a:lnSpc>
                <a:spcPct val="100000"/>
              </a:lnSpc>
              <a:spcBef>
                <a:spcPts val="994"/>
              </a:spcBef>
            </a:pPr>
            <a:r>
              <a:rPr sz="21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Tạo các tương tác tích cực với KH </a:t>
            </a:r>
            <a:r>
              <a:rPr sz="27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để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tạo  </a:t>
            </a:r>
            <a:r>
              <a:rPr sz="27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nền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tảng cho </a:t>
            </a:r>
            <a:r>
              <a:rPr sz="27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quan hệ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lâu </a:t>
            </a:r>
            <a:r>
              <a:rPr sz="27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dài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với KH &amp;</a:t>
            </a:r>
            <a:r>
              <a:rPr sz="2700" b="1" spc="-100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7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sự  quay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lại của</a:t>
            </a:r>
            <a:r>
              <a:rPr sz="2700" b="1" spc="-25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KH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0"/>
            <a:ext cx="9124950" cy="6867525"/>
            <a:chOff x="24383" y="0"/>
            <a:chExt cx="9124950" cy="6867525"/>
          </a:xfrm>
        </p:grpSpPr>
        <p:sp>
          <p:nvSpPr>
            <p:cNvPr id="3" name="object 3"/>
            <p:cNvSpPr/>
            <p:nvPr/>
          </p:nvSpPr>
          <p:spPr>
            <a:xfrm>
              <a:off x="377662" y="321180"/>
              <a:ext cx="725990" cy="2600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3064" y="153923"/>
              <a:ext cx="580644" cy="7071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9095" y="143255"/>
              <a:ext cx="608076" cy="7071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6547" y="153923"/>
              <a:ext cx="827531" cy="7071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43456" y="143255"/>
              <a:ext cx="987552" cy="7071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10383" y="153923"/>
              <a:ext cx="621792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11551" y="143255"/>
              <a:ext cx="2508504" cy="7071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496" y="524255"/>
              <a:ext cx="1318260" cy="7071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6131" y="534923"/>
              <a:ext cx="626363" cy="7071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61872" y="524255"/>
              <a:ext cx="896112" cy="7071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37360" y="534923"/>
              <a:ext cx="580644" cy="7071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97379" y="524255"/>
              <a:ext cx="2069592" cy="7071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3611" y="224154"/>
            <a:ext cx="437007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b="1" spc="-10" dirty="0">
                <a:latin typeface="Trebuchet MS"/>
                <a:cs typeface="Trebuchet MS"/>
              </a:rPr>
              <a:t>Bán </a:t>
            </a:r>
            <a:r>
              <a:rPr sz="2500" b="1" spc="-70" dirty="0">
                <a:latin typeface="Trebuchet MS"/>
                <a:cs typeface="Trebuchet MS"/>
              </a:rPr>
              <a:t>l</a:t>
            </a:r>
            <a:r>
              <a:rPr sz="2500" b="1" spc="-70" dirty="0">
                <a:latin typeface="Arial"/>
                <a:cs typeface="Arial"/>
              </a:rPr>
              <a:t>ẻ </a:t>
            </a:r>
            <a:r>
              <a:rPr sz="2500" b="1" spc="-85" dirty="0">
                <a:latin typeface="Trebuchet MS"/>
                <a:cs typeface="Trebuchet MS"/>
              </a:rPr>
              <a:t>h</a:t>
            </a:r>
            <a:r>
              <a:rPr sz="2500" b="1" spc="-85" dirty="0">
                <a:latin typeface="Arial"/>
                <a:cs typeface="Arial"/>
              </a:rPr>
              <a:t>ướ</a:t>
            </a:r>
            <a:r>
              <a:rPr sz="2500" b="1" spc="-85" dirty="0">
                <a:latin typeface="Trebuchet MS"/>
                <a:cs typeface="Trebuchet MS"/>
              </a:rPr>
              <a:t>ng </a:t>
            </a:r>
            <a:r>
              <a:rPr sz="2500" b="1" spc="-70" dirty="0">
                <a:latin typeface="Trebuchet MS"/>
                <a:cs typeface="Trebuchet MS"/>
              </a:rPr>
              <a:t>t</a:t>
            </a:r>
            <a:r>
              <a:rPr sz="2500" b="1" spc="-70" dirty="0">
                <a:latin typeface="Arial"/>
                <a:cs typeface="Arial"/>
              </a:rPr>
              <a:t>ớ</a:t>
            </a:r>
            <a:r>
              <a:rPr sz="2500" b="1" spc="-70" dirty="0">
                <a:latin typeface="Trebuchet MS"/>
                <a:cs typeface="Trebuchet MS"/>
              </a:rPr>
              <a:t>i </a:t>
            </a:r>
            <a:r>
              <a:rPr sz="2500" b="1" spc="-5" dirty="0">
                <a:latin typeface="Trebuchet MS"/>
                <a:cs typeface="Trebuchet MS"/>
              </a:rPr>
              <a:t>khách hàng:  bán </a:t>
            </a:r>
            <a:r>
              <a:rPr sz="2500" b="1" spc="-55" dirty="0">
                <a:latin typeface="Trebuchet MS"/>
                <a:cs typeface="Trebuchet MS"/>
              </a:rPr>
              <a:t>tr</a:t>
            </a:r>
            <a:r>
              <a:rPr sz="2500" b="1" spc="-55" dirty="0">
                <a:latin typeface="Arial"/>
                <a:cs typeface="Arial"/>
              </a:rPr>
              <a:t>ự</a:t>
            </a:r>
            <a:r>
              <a:rPr sz="2500" b="1" spc="-55" dirty="0">
                <a:latin typeface="Trebuchet MS"/>
                <a:cs typeface="Trebuchet MS"/>
              </a:rPr>
              <a:t>c </a:t>
            </a:r>
            <a:r>
              <a:rPr sz="2500" b="1" spc="-40" dirty="0">
                <a:latin typeface="Trebuchet MS"/>
                <a:cs typeface="Trebuchet MS"/>
              </a:rPr>
              <a:t>ti</a:t>
            </a:r>
            <a:r>
              <a:rPr sz="2500" b="1" spc="-40" dirty="0">
                <a:latin typeface="Arial"/>
                <a:cs typeface="Arial"/>
              </a:rPr>
              <a:t>ế</a:t>
            </a:r>
            <a:r>
              <a:rPr sz="2500" b="1" spc="-40" dirty="0">
                <a:latin typeface="Trebuchet MS"/>
                <a:cs typeface="Trebuchet MS"/>
              </a:rPr>
              <a:t>p </a:t>
            </a:r>
            <a:r>
              <a:rPr sz="2500" b="1" spc="-5" dirty="0">
                <a:latin typeface="Trebuchet MS"/>
                <a:cs typeface="Trebuchet MS"/>
              </a:rPr>
              <a:t>trên</a:t>
            </a:r>
            <a:r>
              <a:rPr sz="2500" b="1" spc="70" dirty="0">
                <a:latin typeface="Trebuchet MS"/>
                <a:cs typeface="Trebuchet MS"/>
              </a:rPr>
              <a:t> </a:t>
            </a:r>
            <a:r>
              <a:rPr sz="2500" b="1" spc="-20" dirty="0">
                <a:latin typeface="Trebuchet MS"/>
                <a:cs typeface="Trebuchet MS"/>
              </a:rPr>
              <a:t>Web</a:t>
            </a:r>
            <a:endParaRPr sz="25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92023" y="1027175"/>
            <a:ext cx="6985000" cy="1996439"/>
            <a:chOff x="192023" y="1027175"/>
            <a:chExt cx="6985000" cy="1996439"/>
          </a:xfrm>
        </p:grpSpPr>
        <p:sp>
          <p:nvSpPr>
            <p:cNvPr id="17" name="object 17"/>
            <p:cNvSpPr/>
            <p:nvPr/>
          </p:nvSpPr>
          <p:spPr>
            <a:xfrm>
              <a:off x="192023" y="1127759"/>
              <a:ext cx="595884" cy="5897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6155" y="1027175"/>
              <a:ext cx="6690359" cy="7620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6155" y="1440179"/>
              <a:ext cx="6198108" cy="7620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30112" y="1437131"/>
              <a:ext cx="821436" cy="7620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6155" y="1850136"/>
              <a:ext cx="6271260" cy="7620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6155" y="2261615"/>
              <a:ext cx="1778508" cy="7620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43611" y="1112596"/>
            <a:ext cx="651954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tabLst>
                <a:tab pos="3917315" algn="l"/>
              </a:tabLst>
            </a:pPr>
            <a:r>
              <a:rPr sz="2150" b="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700" spc="-10" dirty="0">
                <a:solidFill>
                  <a:srgbClr val="003399"/>
                </a:solidFill>
                <a:latin typeface="Times New Roman"/>
                <a:cs typeface="Times New Roman"/>
              </a:rPr>
              <a:t>Nhà </a:t>
            </a:r>
            <a:r>
              <a:rPr sz="2700" spc="-5" dirty="0">
                <a:solidFill>
                  <a:srgbClr val="003399"/>
                </a:solidFill>
                <a:latin typeface="Times New Roman"/>
                <a:cs typeface="Times New Roman"/>
              </a:rPr>
              <a:t>SX </a:t>
            </a:r>
            <a:r>
              <a:rPr sz="2700" dirty="0">
                <a:solidFill>
                  <a:srgbClr val="003399"/>
                </a:solidFill>
                <a:latin typeface="Times New Roman"/>
                <a:cs typeface="Times New Roman"/>
              </a:rPr>
              <a:t>có thể </a:t>
            </a:r>
            <a:r>
              <a:rPr sz="2700" spc="-5" dirty="0">
                <a:solidFill>
                  <a:srgbClr val="003399"/>
                </a:solidFill>
                <a:latin typeface="Times New Roman"/>
                <a:cs typeface="Times New Roman"/>
              </a:rPr>
              <a:t>bán </a:t>
            </a:r>
            <a:r>
              <a:rPr sz="2700" dirty="0">
                <a:solidFill>
                  <a:srgbClr val="003399"/>
                </a:solidFill>
                <a:latin typeface="Times New Roman"/>
                <a:cs typeface="Times New Roman"/>
              </a:rPr>
              <a:t>trực tiếp các </a:t>
            </a:r>
            <a:r>
              <a:rPr sz="2700" spc="-5" dirty="0">
                <a:solidFill>
                  <a:srgbClr val="003399"/>
                </a:solidFill>
                <a:latin typeface="Times New Roman"/>
                <a:cs typeface="Times New Roman"/>
              </a:rPr>
              <a:t>SP </a:t>
            </a:r>
            <a:r>
              <a:rPr sz="2700" dirty="0">
                <a:solidFill>
                  <a:srgbClr val="003399"/>
                </a:solidFill>
                <a:latin typeface="Times New Roman"/>
                <a:cs typeface="Times New Roman"/>
              </a:rPr>
              <a:t>của</a:t>
            </a:r>
            <a:r>
              <a:rPr sz="2700" spc="-360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700" spc="-315" dirty="0">
                <a:solidFill>
                  <a:srgbClr val="003399"/>
                </a:solidFill>
                <a:latin typeface="Times New Roman"/>
                <a:cs typeface="Times New Roman"/>
              </a:rPr>
              <a:t>họ  </a:t>
            </a:r>
            <a:r>
              <a:rPr sz="2700" spc="-5" dirty="0">
                <a:solidFill>
                  <a:srgbClr val="003399"/>
                </a:solidFill>
                <a:latin typeface="Times New Roman"/>
                <a:cs typeface="Times New Roman"/>
              </a:rPr>
              <a:t>đến </a:t>
            </a:r>
            <a:r>
              <a:rPr sz="2700" dirty="0">
                <a:solidFill>
                  <a:srgbClr val="003399"/>
                </a:solidFill>
                <a:latin typeface="Times New Roman"/>
                <a:cs typeface="Times New Roman"/>
              </a:rPr>
              <a:t>KH mua lẻ, </a:t>
            </a:r>
            <a:r>
              <a:rPr sz="2700" spc="-5" dirty="0">
                <a:solidFill>
                  <a:srgbClr val="003399"/>
                </a:solidFill>
                <a:latin typeface="Times New Roman"/>
                <a:cs typeface="Times New Roman"/>
              </a:rPr>
              <a:t>bỏ</a:t>
            </a:r>
            <a:r>
              <a:rPr sz="2700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700" spc="-5" dirty="0">
                <a:solidFill>
                  <a:srgbClr val="003399"/>
                </a:solidFill>
                <a:latin typeface="Times New Roman"/>
                <a:cs typeface="Times New Roman"/>
              </a:rPr>
              <a:t>qua	</a:t>
            </a:r>
            <a:r>
              <a:rPr sz="2700" dirty="0">
                <a:solidFill>
                  <a:srgbClr val="003399"/>
                </a:solidFill>
                <a:latin typeface="Times New Roman"/>
                <a:cs typeface="Times New Roman"/>
              </a:rPr>
              <a:t>các trung gian </a:t>
            </a:r>
            <a:r>
              <a:rPr sz="2700" spc="-5" dirty="0">
                <a:solidFill>
                  <a:srgbClr val="003399"/>
                </a:solidFill>
                <a:latin typeface="Wingdings"/>
                <a:cs typeface="Wingdings"/>
              </a:rPr>
              <a:t></a:t>
            </a:r>
            <a:r>
              <a:rPr sz="2700" spc="-5" dirty="0">
                <a:solidFill>
                  <a:srgbClr val="003399"/>
                </a:solidFill>
                <a:latin typeface="Times New Roman"/>
                <a:cs typeface="Times New Roman"/>
              </a:rPr>
              <a:t> đạt được </a:t>
            </a:r>
            <a:r>
              <a:rPr sz="2700" dirty="0">
                <a:solidFill>
                  <a:srgbClr val="003399"/>
                </a:solidFill>
                <a:latin typeface="Times New Roman"/>
                <a:cs typeface="Times New Roman"/>
              </a:rPr>
              <a:t>lợi </a:t>
            </a:r>
            <a:r>
              <a:rPr sz="2700" spc="-5" dirty="0">
                <a:solidFill>
                  <a:srgbClr val="003399"/>
                </a:solidFill>
                <a:latin typeface="Times New Roman"/>
                <a:cs typeface="Times New Roman"/>
              </a:rPr>
              <a:t>nhuận </a:t>
            </a:r>
            <a:r>
              <a:rPr sz="2700" dirty="0">
                <a:solidFill>
                  <a:srgbClr val="003399"/>
                </a:solidFill>
                <a:latin typeface="Times New Roman"/>
                <a:cs typeface="Times New Roman"/>
              </a:rPr>
              <a:t>cao </a:t>
            </a:r>
            <a:r>
              <a:rPr sz="2700" spc="-5" dirty="0">
                <a:solidFill>
                  <a:srgbClr val="003399"/>
                </a:solidFill>
                <a:latin typeface="Times New Roman"/>
                <a:cs typeface="Times New Roman"/>
              </a:rPr>
              <a:t>hơn </a:t>
            </a:r>
            <a:r>
              <a:rPr sz="2700" dirty="0">
                <a:solidFill>
                  <a:srgbClr val="003399"/>
                </a:solidFill>
                <a:latin typeface="Times New Roman"/>
                <a:cs typeface="Times New Roman"/>
              </a:rPr>
              <a:t>với giá </a:t>
            </a:r>
            <a:r>
              <a:rPr sz="2700" spc="-5" dirty="0">
                <a:solidFill>
                  <a:srgbClr val="003399"/>
                </a:solidFill>
                <a:latin typeface="Times New Roman"/>
                <a:cs typeface="Times New Roman"/>
              </a:rPr>
              <a:t>bán  </a:t>
            </a:r>
            <a:r>
              <a:rPr sz="2700" dirty="0">
                <a:solidFill>
                  <a:srgbClr val="003399"/>
                </a:solidFill>
                <a:latin typeface="Times New Roman"/>
                <a:cs typeface="Times New Roman"/>
              </a:rPr>
              <a:t>thấp</a:t>
            </a:r>
            <a:r>
              <a:rPr sz="2700" spc="-5" dirty="0">
                <a:solidFill>
                  <a:srgbClr val="003399"/>
                </a:solidFill>
                <a:latin typeface="Times New Roman"/>
                <a:cs typeface="Times New Roman"/>
              </a:rPr>
              <a:t> hơn</a:t>
            </a:r>
            <a:endParaRPr sz="27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92023" y="2801111"/>
            <a:ext cx="7169150" cy="2534920"/>
            <a:chOff x="192023" y="2801111"/>
            <a:chExt cx="7169150" cy="2534920"/>
          </a:xfrm>
        </p:grpSpPr>
        <p:sp>
          <p:nvSpPr>
            <p:cNvPr id="25" name="object 25"/>
            <p:cNvSpPr/>
            <p:nvPr/>
          </p:nvSpPr>
          <p:spPr>
            <a:xfrm>
              <a:off x="192023" y="2901695"/>
              <a:ext cx="595884" cy="5897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6155" y="2801111"/>
              <a:ext cx="3220212" cy="76200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34512" y="2801111"/>
              <a:ext cx="3977640" cy="76200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6155" y="3212591"/>
              <a:ext cx="6579108" cy="76199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2023" y="3851147"/>
              <a:ext cx="595884" cy="5897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6155" y="3750563"/>
              <a:ext cx="3142488" cy="76200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58312" y="3750563"/>
              <a:ext cx="4102608" cy="76200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86155" y="4162044"/>
              <a:ext cx="6406896" cy="76200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6155" y="4573523"/>
              <a:ext cx="4477512" cy="76200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43611" y="2887471"/>
            <a:ext cx="6703059" cy="220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2705" indent="-342900">
              <a:lnSpc>
                <a:spcPct val="100000"/>
              </a:lnSpc>
              <a:spcBef>
                <a:spcPts val="100"/>
              </a:spcBef>
            </a:pPr>
            <a:r>
              <a:rPr sz="21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700" b="1" dirty="0">
                <a:solidFill>
                  <a:srgbClr val="008000"/>
                </a:solidFill>
                <a:latin typeface="Times New Roman"/>
                <a:cs typeface="Times New Roman"/>
              </a:rPr>
              <a:t>Disintermediation: </a:t>
            </a:r>
            <a:r>
              <a:rPr sz="27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Xóa bỏ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các lớp thuộc</a:t>
            </a:r>
            <a:r>
              <a:rPr sz="2700" b="1" spc="-260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700" b="1" spc="-320" dirty="0">
                <a:solidFill>
                  <a:srgbClr val="003399"/>
                </a:solidFill>
                <a:latin typeface="Times New Roman"/>
                <a:cs typeface="Times New Roman"/>
              </a:rPr>
              <a:t>tổ 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chức </a:t>
            </a:r>
            <a:r>
              <a:rPr sz="27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hay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tiến trình KD </a:t>
            </a:r>
            <a:r>
              <a:rPr sz="2700" b="1" spc="-10" dirty="0">
                <a:solidFill>
                  <a:srgbClr val="003399"/>
                </a:solidFill>
                <a:latin typeface="Times New Roman"/>
                <a:cs typeface="Times New Roman"/>
              </a:rPr>
              <a:t>trong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chuổi giá</a:t>
            </a:r>
            <a:r>
              <a:rPr sz="2700" b="1" spc="-110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trị</a:t>
            </a:r>
            <a:endParaRPr sz="270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100000"/>
              </a:lnSpc>
              <a:spcBef>
                <a:spcPts val="994"/>
              </a:spcBef>
            </a:pPr>
            <a:r>
              <a:rPr sz="21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700" b="1" dirty="0">
                <a:solidFill>
                  <a:srgbClr val="008000"/>
                </a:solidFill>
                <a:latin typeface="Times New Roman"/>
                <a:cs typeface="Times New Roman"/>
              </a:rPr>
              <a:t>Reintermediation: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tiến trình chuyển vai</a:t>
            </a:r>
            <a:r>
              <a:rPr sz="2700" b="1" spc="-275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700" b="1" spc="-220" dirty="0">
                <a:solidFill>
                  <a:srgbClr val="003399"/>
                </a:solidFill>
                <a:latin typeface="Times New Roman"/>
                <a:cs typeface="Times New Roman"/>
              </a:rPr>
              <a:t>trò 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chức </a:t>
            </a:r>
            <a:r>
              <a:rPr sz="27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năng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trung gian </a:t>
            </a:r>
            <a:r>
              <a:rPr sz="2700" b="1" spc="-10" dirty="0">
                <a:solidFill>
                  <a:srgbClr val="003399"/>
                </a:solidFill>
                <a:latin typeface="Times New Roman"/>
                <a:cs typeface="Times New Roman"/>
              </a:rPr>
              <a:t>trong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chuổi giá trị  thành </a:t>
            </a:r>
            <a:r>
              <a:rPr sz="27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nguồn </a:t>
            </a:r>
            <a:r>
              <a:rPr sz="2700" b="1" dirty="0">
                <a:solidFill>
                  <a:srgbClr val="003399"/>
                </a:solidFill>
                <a:latin typeface="Times New Roman"/>
                <a:cs typeface="Times New Roman"/>
              </a:rPr>
              <a:t>mới </a:t>
            </a:r>
            <a:r>
              <a:rPr sz="27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bên</a:t>
            </a:r>
            <a:r>
              <a:rPr sz="2700" b="1" spc="-25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7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ngoài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015" y="126492"/>
            <a:ext cx="6204585" cy="1270000"/>
            <a:chOff x="128015" y="126492"/>
            <a:chExt cx="6204585" cy="1270000"/>
          </a:xfrm>
        </p:grpSpPr>
        <p:sp>
          <p:nvSpPr>
            <p:cNvPr id="3" name="object 3"/>
            <p:cNvSpPr/>
            <p:nvPr/>
          </p:nvSpPr>
          <p:spPr>
            <a:xfrm>
              <a:off x="383756" y="328036"/>
              <a:ext cx="840290" cy="3068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1455" y="138684"/>
              <a:ext cx="670559" cy="8153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77112" y="126492"/>
              <a:ext cx="702563" cy="8153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95043" y="138684"/>
              <a:ext cx="957071" cy="8153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67483" y="126492"/>
              <a:ext cx="1144524" cy="8153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27376" y="138684"/>
              <a:ext cx="717803" cy="8153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60548" y="126492"/>
              <a:ext cx="2904744" cy="8153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8015" y="568451"/>
              <a:ext cx="688848" cy="8153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2231" y="580643"/>
              <a:ext cx="717804" cy="8153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5403" y="568451"/>
              <a:ext cx="1479803" cy="8153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60576" y="580643"/>
              <a:ext cx="723900" cy="81533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09571" y="568451"/>
              <a:ext cx="1527048" cy="81533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51988" y="580643"/>
              <a:ext cx="723900" cy="81533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91255" y="568451"/>
              <a:ext cx="1039368" cy="81533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45992" y="580643"/>
              <a:ext cx="670560" cy="81533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31919" y="568451"/>
              <a:ext cx="2400300" cy="81533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43611" y="219582"/>
            <a:ext cx="5744845" cy="91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Bán </a:t>
            </a:r>
            <a:r>
              <a:rPr spc="-75" dirty="0"/>
              <a:t>l</a:t>
            </a:r>
            <a:r>
              <a:rPr spc="-75" dirty="0">
                <a:latin typeface="Arial"/>
                <a:cs typeface="Arial"/>
              </a:rPr>
              <a:t>ẻ </a:t>
            </a:r>
            <a:r>
              <a:rPr spc="-95" dirty="0"/>
              <a:t>h</a:t>
            </a:r>
            <a:r>
              <a:rPr spc="-95" dirty="0">
                <a:latin typeface="Arial"/>
                <a:cs typeface="Arial"/>
              </a:rPr>
              <a:t>ướ</a:t>
            </a:r>
            <a:r>
              <a:rPr spc="-95" dirty="0"/>
              <a:t>ng </a:t>
            </a:r>
            <a:r>
              <a:rPr spc="-75" dirty="0"/>
              <a:t>t</a:t>
            </a:r>
            <a:r>
              <a:rPr spc="-75" dirty="0">
                <a:latin typeface="Arial"/>
                <a:cs typeface="Arial"/>
              </a:rPr>
              <a:t>ớ</a:t>
            </a:r>
            <a:r>
              <a:rPr spc="-75" dirty="0"/>
              <a:t>i </a:t>
            </a:r>
            <a:r>
              <a:rPr dirty="0"/>
              <a:t>khách</a:t>
            </a:r>
            <a:r>
              <a:rPr spc="270" dirty="0"/>
              <a:t> </a:t>
            </a:r>
            <a:r>
              <a:rPr dirty="0"/>
              <a:t>hàng: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75" dirty="0"/>
              <a:t>L</a:t>
            </a:r>
            <a:r>
              <a:rPr spc="-75" dirty="0">
                <a:latin typeface="Arial"/>
                <a:cs typeface="Arial"/>
              </a:rPr>
              <a:t>ợ</a:t>
            </a:r>
            <a:r>
              <a:rPr spc="-75" dirty="0"/>
              <a:t>i </a:t>
            </a:r>
            <a:r>
              <a:rPr spc="-5" dirty="0"/>
              <a:t>ích </a:t>
            </a:r>
            <a:r>
              <a:rPr spc="-110" dirty="0"/>
              <a:t>t</a:t>
            </a:r>
            <a:r>
              <a:rPr spc="-110" dirty="0">
                <a:latin typeface="Arial"/>
                <a:cs typeface="Arial"/>
              </a:rPr>
              <a:t>ừ </a:t>
            </a:r>
            <a:r>
              <a:rPr dirty="0"/>
              <a:t>bán </a:t>
            </a:r>
            <a:r>
              <a:rPr spc="-60" dirty="0"/>
              <a:t>tr</a:t>
            </a:r>
            <a:r>
              <a:rPr spc="-60" dirty="0">
                <a:latin typeface="Arial"/>
                <a:cs typeface="Arial"/>
              </a:rPr>
              <a:t>ự</a:t>
            </a:r>
            <a:r>
              <a:rPr spc="-60" dirty="0"/>
              <a:t>c </a:t>
            </a:r>
            <a:r>
              <a:rPr spc="-40" dirty="0"/>
              <a:t>ti</a:t>
            </a:r>
            <a:r>
              <a:rPr spc="-40" dirty="0">
                <a:latin typeface="Arial"/>
                <a:cs typeface="Arial"/>
              </a:rPr>
              <a:t>ế</a:t>
            </a:r>
            <a:r>
              <a:rPr spc="-40" dirty="0"/>
              <a:t>p </a:t>
            </a:r>
            <a:r>
              <a:rPr spc="-5" dirty="0"/>
              <a:t>trên</a:t>
            </a:r>
            <a:r>
              <a:rPr spc="275" dirty="0"/>
              <a:t> </a:t>
            </a:r>
            <a:r>
              <a:rPr spc="-15" dirty="0"/>
              <a:t>Web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295402" y="1464310"/>
            <a:ext cx="8579485" cy="4365625"/>
            <a:chOff x="295402" y="1464310"/>
            <a:chExt cx="8579485" cy="4365625"/>
          </a:xfrm>
        </p:grpSpPr>
        <p:sp>
          <p:nvSpPr>
            <p:cNvPr id="21" name="object 21"/>
            <p:cNvSpPr/>
            <p:nvPr/>
          </p:nvSpPr>
          <p:spPr>
            <a:xfrm>
              <a:off x="301752" y="1470660"/>
              <a:ext cx="8566785" cy="4352925"/>
            </a:xfrm>
            <a:custGeom>
              <a:avLst/>
              <a:gdLst/>
              <a:ahLst/>
              <a:cxnLst/>
              <a:rect l="l" t="t" r="r" b="b"/>
              <a:pathLst>
                <a:path w="8566785" h="4352925">
                  <a:moveTo>
                    <a:pt x="8566404" y="0"/>
                  </a:moveTo>
                  <a:lnTo>
                    <a:pt x="0" y="0"/>
                  </a:lnTo>
                  <a:lnTo>
                    <a:pt x="0" y="4352544"/>
                  </a:lnTo>
                  <a:lnTo>
                    <a:pt x="8566404" y="4352544"/>
                  </a:lnTo>
                  <a:lnTo>
                    <a:pt x="8566404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1752" y="1470660"/>
              <a:ext cx="8566785" cy="4352925"/>
            </a:xfrm>
            <a:custGeom>
              <a:avLst/>
              <a:gdLst/>
              <a:ahLst/>
              <a:cxnLst/>
              <a:rect l="l" t="t" r="r" b="b"/>
              <a:pathLst>
                <a:path w="8566785" h="4352925">
                  <a:moveTo>
                    <a:pt x="0" y="4352544"/>
                  </a:moveTo>
                  <a:lnTo>
                    <a:pt x="8566404" y="4352544"/>
                  </a:lnTo>
                  <a:lnTo>
                    <a:pt x="8566404" y="0"/>
                  </a:lnTo>
                  <a:lnTo>
                    <a:pt x="0" y="0"/>
                  </a:lnTo>
                  <a:lnTo>
                    <a:pt x="0" y="4352544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78536" y="1937004"/>
            <a:ext cx="1681480" cy="862965"/>
          </a:xfrm>
          <a:prstGeom prst="rect">
            <a:avLst/>
          </a:prstGeom>
          <a:solidFill>
            <a:srgbClr val="CCEBFF"/>
          </a:solidFill>
          <a:ln w="12191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Times New Roman"/>
              <a:cs typeface="Times New Roman"/>
            </a:endParaRPr>
          </a:p>
          <a:p>
            <a:pPr marL="167005">
              <a:lnSpc>
                <a:spcPct val="100000"/>
              </a:lnSpc>
            </a:pPr>
            <a:r>
              <a:rPr sz="1600" b="1" spc="-5" dirty="0">
                <a:latin typeface="Trebuchet MS"/>
                <a:cs typeface="Trebuchet MS"/>
              </a:rPr>
              <a:t>Manufacturer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8536" y="3221735"/>
            <a:ext cx="1681480" cy="862965"/>
          </a:xfrm>
          <a:prstGeom prst="rect">
            <a:avLst/>
          </a:prstGeom>
          <a:solidFill>
            <a:srgbClr val="CCEBFF"/>
          </a:solidFill>
          <a:ln w="12191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Times New Roman"/>
              <a:cs typeface="Times New Roman"/>
            </a:endParaRPr>
          </a:p>
          <a:p>
            <a:pPr marL="17970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Trebuchet MS"/>
                <a:cs typeface="Trebuchet MS"/>
              </a:rPr>
              <a:t>Manufacturer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8536" y="4500371"/>
            <a:ext cx="1681480" cy="862965"/>
          </a:xfrm>
          <a:prstGeom prst="rect">
            <a:avLst/>
          </a:prstGeom>
          <a:solidFill>
            <a:srgbClr val="CCEBFF"/>
          </a:solidFill>
          <a:ln w="12191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marL="128905">
              <a:lnSpc>
                <a:spcPct val="100000"/>
              </a:lnSpc>
            </a:pPr>
            <a:r>
              <a:rPr sz="1600" b="1" spc="-5" dirty="0">
                <a:latin typeface="Trebuchet MS"/>
                <a:cs typeface="Trebuchet MS"/>
              </a:rPr>
              <a:t>Manufacturer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183892" y="1894332"/>
            <a:ext cx="5655945" cy="3496310"/>
            <a:chOff x="2183892" y="1894332"/>
            <a:chExt cx="5655945" cy="3496310"/>
          </a:xfrm>
        </p:grpSpPr>
        <p:sp>
          <p:nvSpPr>
            <p:cNvPr id="27" name="object 27"/>
            <p:cNvSpPr/>
            <p:nvPr/>
          </p:nvSpPr>
          <p:spPr>
            <a:xfrm>
              <a:off x="2183892" y="2340863"/>
              <a:ext cx="4547870" cy="2715895"/>
            </a:xfrm>
            <a:custGeom>
              <a:avLst/>
              <a:gdLst/>
              <a:ahLst/>
              <a:cxnLst/>
              <a:rect l="l" t="t" r="r" b="b"/>
              <a:pathLst>
                <a:path w="4547870" h="2715895">
                  <a:moveTo>
                    <a:pt x="321564" y="38100"/>
                  </a:moveTo>
                  <a:lnTo>
                    <a:pt x="308864" y="31750"/>
                  </a:lnTo>
                  <a:lnTo>
                    <a:pt x="245364" y="0"/>
                  </a:lnTo>
                  <a:lnTo>
                    <a:pt x="245364" y="31750"/>
                  </a:lnTo>
                  <a:lnTo>
                    <a:pt x="38100" y="31750"/>
                  </a:lnTo>
                  <a:lnTo>
                    <a:pt x="38100" y="44450"/>
                  </a:lnTo>
                  <a:lnTo>
                    <a:pt x="245364" y="44450"/>
                  </a:lnTo>
                  <a:lnTo>
                    <a:pt x="245364" y="76200"/>
                  </a:lnTo>
                  <a:lnTo>
                    <a:pt x="308864" y="44450"/>
                  </a:lnTo>
                  <a:lnTo>
                    <a:pt x="321564" y="38100"/>
                  </a:lnTo>
                  <a:close/>
                </a:path>
                <a:path w="4547870" h="2715895">
                  <a:moveTo>
                    <a:pt x="2325624" y="1345692"/>
                  </a:moveTo>
                  <a:lnTo>
                    <a:pt x="2312924" y="1339342"/>
                  </a:lnTo>
                  <a:lnTo>
                    <a:pt x="2249424" y="1307592"/>
                  </a:lnTo>
                  <a:lnTo>
                    <a:pt x="2249424" y="1339342"/>
                  </a:lnTo>
                  <a:lnTo>
                    <a:pt x="39624" y="1339342"/>
                  </a:lnTo>
                  <a:lnTo>
                    <a:pt x="39624" y="1352042"/>
                  </a:lnTo>
                  <a:lnTo>
                    <a:pt x="2249424" y="1352042"/>
                  </a:lnTo>
                  <a:lnTo>
                    <a:pt x="2249424" y="1383792"/>
                  </a:lnTo>
                  <a:lnTo>
                    <a:pt x="2312924" y="1352042"/>
                  </a:lnTo>
                  <a:lnTo>
                    <a:pt x="2325624" y="1345692"/>
                  </a:lnTo>
                  <a:close/>
                </a:path>
                <a:path w="4547870" h="2715895">
                  <a:moveTo>
                    <a:pt x="2418588" y="38100"/>
                  </a:moveTo>
                  <a:lnTo>
                    <a:pt x="2405888" y="31750"/>
                  </a:lnTo>
                  <a:lnTo>
                    <a:pt x="2342388" y="0"/>
                  </a:lnTo>
                  <a:lnTo>
                    <a:pt x="2342388" y="31750"/>
                  </a:lnTo>
                  <a:lnTo>
                    <a:pt x="2122932" y="31750"/>
                  </a:lnTo>
                  <a:lnTo>
                    <a:pt x="2122932" y="44450"/>
                  </a:lnTo>
                  <a:lnTo>
                    <a:pt x="2342388" y="44450"/>
                  </a:lnTo>
                  <a:lnTo>
                    <a:pt x="2342388" y="76200"/>
                  </a:lnTo>
                  <a:lnTo>
                    <a:pt x="2405888" y="44450"/>
                  </a:lnTo>
                  <a:lnTo>
                    <a:pt x="2418588" y="38100"/>
                  </a:lnTo>
                  <a:close/>
                </a:path>
                <a:path w="4547870" h="2715895">
                  <a:moveTo>
                    <a:pt x="4383024" y="2677668"/>
                  </a:moveTo>
                  <a:lnTo>
                    <a:pt x="4370324" y="2671318"/>
                  </a:lnTo>
                  <a:lnTo>
                    <a:pt x="4306824" y="2639568"/>
                  </a:lnTo>
                  <a:lnTo>
                    <a:pt x="4306824" y="2671318"/>
                  </a:lnTo>
                  <a:lnTo>
                    <a:pt x="0" y="2671318"/>
                  </a:lnTo>
                  <a:lnTo>
                    <a:pt x="0" y="2684018"/>
                  </a:lnTo>
                  <a:lnTo>
                    <a:pt x="4306824" y="2684018"/>
                  </a:lnTo>
                  <a:lnTo>
                    <a:pt x="4306824" y="2715768"/>
                  </a:lnTo>
                  <a:lnTo>
                    <a:pt x="4370324" y="2684018"/>
                  </a:lnTo>
                  <a:lnTo>
                    <a:pt x="4383024" y="2677668"/>
                  </a:lnTo>
                  <a:close/>
                </a:path>
                <a:path w="4547870" h="2715895">
                  <a:moveTo>
                    <a:pt x="4547616" y="102108"/>
                  </a:moveTo>
                  <a:lnTo>
                    <a:pt x="4534916" y="95758"/>
                  </a:lnTo>
                  <a:lnTo>
                    <a:pt x="4471403" y="64008"/>
                  </a:lnTo>
                  <a:lnTo>
                    <a:pt x="4471403" y="95758"/>
                  </a:lnTo>
                  <a:lnTo>
                    <a:pt x="4251960" y="95758"/>
                  </a:lnTo>
                  <a:lnTo>
                    <a:pt x="4251960" y="108458"/>
                  </a:lnTo>
                  <a:lnTo>
                    <a:pt x="4471403" y="108458"/>
                  </a:lnTo>
                  <a:lnTo>
                    <a:pt x="4471403" y="140208"/>
                  </a:lnTo>
                  <a:lnTo>
                    <a:pt x="4534916" y="108458"/>
                  </a:lnTo>
                  <a:lnTo>
                    <a:pt x="4547616" y="1021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50380" y="1900428"/>
              <a:ext cx="980440" cy="952500"/>
            </a:xfrm>
            <a:custGeom>
              <a:avLst/>
              <a:gdLst/>
              <a:ahLst/>
              <a:cxnLst/>
              <a:rect l="l" t="t" r="r" b="b"/>
              <a:pathLst>
                <a:path w="980440" h="952500">
                  <a:moveTo>
                    <a:pt x="489966" y="0"/>
                  </a:moveTo>
                  <a:lnTo>
                    <a:pt x="442773" y="2180"/>
                  </a:lnTo>
                  <a:lnTo>
                    <a:pt x="396851" y="8587"/>
                  </a:lnTo>
                  <a:lnTo>
                    <a:pt x="352404" y="19023"/>
                  </a:lnTo>
                  <a:lnTo>
                    <a:pt x="309638" y="33286"/>
                  </a:lnTo>
                  <a:lnTo>
                    <a:pt x="268758" y="51178"/>
                  </a:lnTo>
                  <a:lnTo>
                    <a:pt x="229970" y="72499"/>
                  </a:lnTo>
                  <a:lnTo>
                    <a:pt x="193477" y="97049"/>
                  </a:lnTo>
                  <a:lnTo>
                    <a:pt x="159487" y="124629"/>
                  </a:lnTo>
                  <a:lnTo>
                    <a:pt x="128203" y="155039"/>
                  </a:lnTo>
                  <a:lnTo>
                    <a:pt x="99831" y="188080"/>
                  </a:lnTo>
                  <a:lnTo>
                    <a:pt x="74576" y="223551"/>
                  </a:lnTo>
                  <a:lnTo>
                    <a:pt x="52644" y="261254"/>
                  </a:lnTo>
                  <a:lnTo>
                    <a:pt x="34239" y="300988"/>
                  </a:lnTo>
                  <a:lnTo>
                    <a:pt x="19567" y="342555"/>
                  </a:lnTo>
                  <a:lnTo>
                    <a:pt x="8833" y="385753"/>
                  </a:lnTo>
                  <a:lnTo>
                    <a:pt x="2242" y="430385"/>
                  </a:lnTo>
                  <a:lnTo>
                    <a:pt x="0" y="476250"/>
                  </a:lnTo>
                  <a:lnTo>
                    <a:pt x="2242" y="522114"/>
                  </a:lnTo>
                  <a:lnTo>
                    <a:pt x="8833" y="566746"/>
                  </a:lnTo>
                  <a:lnTo>
                    <a:pt x="19567" y="609944"/>
                  </a:lnTo>
                  <a:lnTo>
                    <a:pt x="34239" y="651511"/>
                  </a:lnTo>
                  <a:lnTo>
                    <a:pt x="52644" y="691245"/>
                  </a:lnTo>
                  <a:lnTo>
                    <a:pt x="74576" y="728948"/>
                  </a:lnTo>
                  <a:lnTo>
                    <a:pt x="99831" y="764419"/>
                  </a:lnTo>
                  <a:lnTo>
                    <a:pt x="128203" y="797460"/>
                  </a:lnTo>
                  <a:lnTo>
                    <a:pt x="159487" y="827870"/>
                  </a:lnTo>
                  <a:lnTo>
                    <a:pt x="193477" y="855450"/>
                  </a:lnTo>
                  <a:lnTo>
                    <a:pt x="229970" y="880000"/>
                  </a:lnTo>
                  <a:lnTo>
                    <a:pt x="268758" y="901321"/>
                  </a:lnTo>
                  <a:lnTo>
                    <a:pt x="309638" y="919213"/>
                  </a:lnTo>
                  <a:lnTo>
                    <a:pt x="352404" y="933476"/>
                  </a:lnTo>
                  <a:lnTo>
                    <a:pt x="396851" y="943912"/>
                  </a:lnTo>
                  <a:lnTo>
                    <a:pt x="442773" y="950319"/>
                  </a:lnTo>
                  <a:lnTo>
                    <a:pt x="489966" y="952500"/>
                  </a:lnTo>
                  <a:lnTo>
                    <a:pt x="537158" y="950319"/>
                  </a:lnTo>
                  <a:lnTo>
                    <a:pt x="583080" y="943912"/>
                  </a:lnTo>
                  <a:lnTo>
                    <a:pt x="627527" y="933476"/>
                  </a:lnTo>
                  <a:lnTo>
                    <a:pt x="670293" y="919213"/>
                  </a:lnTo>
                  <a:lnTo>
                    <a:pt x="711173" y="901321"/>
                  </a:lnTo>
                  <a:lnTo>
                    <a:pt x="749961" y="880000"/>
                  </a:lnTo>
                  <a:lnTo>
                    <a:pt x="786454" y="855450"/>
                  </a:lnTo>
                  <a:lnTo>
                    <a:pt x="820444" y="827870"/>
                  </a:lnTo>
                  <a:lnTo>
                    <a:pt x="851728" y="797460"/>
                  </a:lnTo>
                  <a:lnTo>
                    <a:pt x="880100" y="764419"/>
                  </a:lnTo>
                  <a:lnTo>
                    <a:pt x="905355" y="728948"/>
                  </a:lnTo>
                  <a:lnTo>
                    <a:pt x="927287" y="691245"/>
                  </a:lnTo>
                  <a:lnTo>
                    <a:pt x="945692" y="651511"/>
                  </a:lnTo>
                  <a:lnTo>
                    <a:pt x="960364" y="609944"/>
                  </a:lnTo>
                  <a:lnTo>
                    <a:pt x="971098" y="566746"/>
                  </a:lnTo>
                  <a:lnTo>
                    <a:pt x="977689" y="522114"/>
                  </a:lnTo>
                  <a:lnTo>
                    <a:pt x="979931" y="476250"/>
                  </a:lnTo>
                  <a:lnTo>
                    <a:pt x="977689" y="430385"/>
                  </a:lnTo>
                  <a:lnTo>
                    <a:pt x="971098" y="385753"/>
                  </a:lnTo>
                  <a:lnTo>
                    <a:pt x="960364" y="342555"/>
                  </a:lnTo>
                  <a:lnTo>
                    <a:pt x="945692" y="300988"/>
                  </a:lnTo>
                  <a:lnTo>
                    <a:pt x="927287" y="261254"/>
                  </a:lnTo>
                  <a:lnTo>
                    <a:pt x="905355" y="223551"/>
                  </a:lnTo>
                  <a:lnTo>
                    <a:pt x="880100" y="188080"/>
                  </a:lnTo>
                  <a:lnTo>
                    <a:pt x="851728" y="155039"/>
                  </a:lnTo>
                  <a:lnTo>
                    <a:pt x="820444" y="124629"/>
                  </a:lnTo>
                  <a:lnTo>
                    <a:pt x="786454" y="97049"/>
                  </a:lnTo>
                  <a:lnTo>
                    <a:pt x="749961" y="72499"/>
                  </a:lnTo>
                  <a:lnTo>
                    <a:pt x="711173" y="51178"/>
                  </a:lnTo>
                  <a:lnTo>
                    <a:pt x="670293" y="33286"/>
                  </a:lnTo>
                  <a:lnTo>
                    <a:pt x="627527" y="19023"/>
                  </a:lnTo>
                  <a:lnTo>
                    <a:pt x="583080" y="8587"/>
                  </a:lnTo>
                  <a:lnTo>
                    <a:pt x="537158" y="2180"/>
                  </a:lnTo>
                  <a:lnTo>
                    <a:pt x="489966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50380" y="1900428"/>
              <a:ext cx="980440" cy="952500"/>
            </a:xfrm>
            <a:custGeom>
              <a:avLst/>
              <a:gdLst/>
              <a:ahLst/>
              <a:cxnLst/>
              <a:rect l="l" t="t" r="r" b="b"/>
              <a:pathLst>
                <a:path w="980440" h="952500">
                  <a:moveTo>
                    <a:pt x="0" y="476250"/>
                  </a:moveTo>
                  <a:lnTo>
                    <a:pt x="2242" y="430385"/>
                  </a:lnTo>
                  <a:lnTo>
                    <a:pt x="8833" y="385753"/>
                  </a:lnTo>
                  <a:lnTo>
                    <a:pt x="19567" y="342555"/>
                  </a:lnTo>
                  <a:lnTo>
                    <a:pt x="34239" y="300988"/>
                  </a:lnTo>
                  <a:lnTo>
                    <a:pt x="52644" y="261254"/>
                  </a:lnTo>
                  <a:lnTo>
                    <a:pt x="74576" y="223551"/>
                  </a:lnTo>
                  <a:lnTo>
                    <a:pt x="99831" y="188080"/>
                  </a:lnTo>
                  <a:lnTo>
                    <a:pt x="128203" y="155039"/>
                  </a:lnTo>
                  <a:lnTo>
                    <a:pt x="159487" y="124629"/>
                  </a:lnTo>
                  <a:lnTo>
                    <a:pt x="193477" y="97049"/>
                  </a:lnTo>
                  <a:lnTo>
                    <a:pt x="229970" y="72499"/>
                  </a:lnTo>
                  <a:lnTo>
                    <a:pt x="268758" y="51178"/>
                  </a:lnTo>
                  <a:lnTo>
                    <a:pt x="309638" y="33286"/>
                  </a:lnTo>
                  <a:lnTo>
                    <a:pt x="352404" y="19023"/>
                  </a:lnTo>
                  <a:lnTo>
                    <a:pt x="396851" y="8587"/>
                  </a:lnTo>
                  <a:lnTo>
                    <a:pt x="442773" y="2180"/>
                  </a:lnTo>
                  <a:lnTo>
                    <a:pt x="489966" y="0"/>
                  </a:lnTo>
                  <a:lnTo>
                    <a:pt x="537158" y="2180"/>
                  </a:lnTo>
                  <a:lnTo>
                    <a:pt x="583080" y="8587"/>
                  </a:lnTo>
                  <a:lnTo>
                    <a:pt x="627527" y="19023"/>
                  </a:lnTo>
                  <a:lnTo>
                    <a:pt x="670293" y="33286"/>
                  </a:lnTo>
                  <a:lnTo>
                    <a:pt x="711173" y="51178"/>
                  </a:lnTo>
                  <a:lnTo>
                    <a:pt x="749961" y="72499"/>
                  </a:lnTo>
                  <a:lnTo>
                    <a:pt x="786454" y="97049"/>
                  </a:lnTo>
                  <a:lnTo>
                    <a:pt x="820444" y="124629"/>
                  </a:lnTo>
                  <a:lnTo>
                    <a:pt x="851728" y="155039"/>
                  </a:lnTo>
                  <a:lnTo>
                    <a:pt x="880100" y="188080"/>
                  </a:lnTo>
                  <a:lnTo>
                    <a:pt x="905355" y="223551"/>
                  </a:lnTo>
                  <a:lnTo>
                    <a:pt x="927287" y="261254"/>
                  </a:lnTo>
                  <a:lnTo>
                    <a:pt x="945692" y="300988"/>
                  </a:lnTo>
                  <a:lnTo>
                    <a:pt x="960364" y="342555"/>
                  </a:lnTo>
                  <a:lnTo>
                    <a:pt x="971098" y="385753"/>
                  </a:lnTo>
                  <a:lnTo>
                    <a:pt x="977689" y="430385"/>
                  </a:lnTo>
                  <a:lnTo>
                    <a:pt x="979931" y="476250"/>
                  </a:lnTo>
                  <a:lnTo>
                    <a:pt x="977689" y="522114"/>
                  </a:lnTo>
                  <a:lnTo>
                    <a:pt x="971098" y="566746"/>
                  </a:lnTo>
                  <a:lnTo>
                    <a:pt x="960364" y="609944"/>
                  </a:lnTo>
                  <a:lnTo>
                    <a:pt x="945692" y="651511"/>
                  </a:lnTo>
                  <a:lnTo>
                    <a:pt x="927287" y="691245"/>
                  </a:lnTo>
                  <a:lnTo>
                    <a:pt x="905355" y="728948"/>
                  </a:lnTo>
                  <a:lnTo>
                    <a:pt x="880100" y="764419"/>
                  </a:lnTo>
                  <a:lnTo>
                    <a:pt x="851728" y="797460"/>
                  </a:lnTo>
                  <a:lnTo>
                    <a:pt x="820444" y="827870"/>
                  </a:lnTo>
                  <a:lnTo>
                    <a:pt x="786454" y="855450"/>
                  </a:lnTo>
                  <a:lnTo>
                    <a:pt x="749961" y="880000"/>
                  </a:lnTo>
                  <a:lnTo>
                    <a:pt x="711173" y="901321"/>
                  </a:lnTo>
                  <a:lnTo>
                    <a:pt x="670293" y="919213"/>
                  </a:lnTo>
                  <a:lnTo>
                    <a:pt x="627527" y="933476"/>
                  </a:lnTo>
                  <a:lnTo>
                    <a:pt x="583080" y="943912"/>
                  </a:lnTo>
                  <a:lnTo>
                    <a:pt x="537158" y="950319"/>
                  </a:lnTo>
                  <a:lnTo>
                    <a:pt x="489966" y="952500"/>
                  </a:lnTo>
                  <a:lnTo>
                    <a:pt x="442773" y="950319"/>
                  </a:lnTo>
                  <a:lnTo>
                    <a:pt x="396851" y="943912"/>
                  </a:lnTo>
                  <a:lnTo>
                    <a:pt x="352404" y="933476"/>
                  </a:lnTo>
                  <a:lnTo>
                    <a:pt x="309638" y="919213"/>
                  </a:lnTo>
                  <a:lnTo>
                    <a:pt x="268758" y="901321"/>
                  </a:lnTo>
                  <a:lnTo>
                    <a:pt x="229970" y="880000"/>
                  </a:lnTo>
                  <a:lnTo>
                    <a:pt x="193477" y="855450"/>
                  </a:lnTo>
                  <a:lnTo>
                    <a:pt x="159487" y="827870"/>
                  </a:lnTo>
                  <a:lnTo>
                    <a:pt x="128203" y="797460"/>
                  </a:lnTo>
                  <a:lnTo>
                    <a:pt x="99831" y="764419"/>
                  </a:lnTo>
                  <a:lnTo>
                    <a:pt x="74576" y="728948"/>
                  </a:lnTo>
                  <a:lnTo>
                    <a:pt x="52644" y="691245"/>
                  </a:lnTo>
                  <a:lnTo>
                    <a:pt x="34239" y="651511"/>
                  </a:lnTo>
                  <a:lnTo>
                    <a:pt x="19567" y="609944"/>
                  </a:lnTo>
                  <a:lnTo>
                    <a:pt x="8833" y="566746"/>
                  </a:lnTo>
                  <a:lnTo>
                    <a:pt x="2242" y="522114"/>
                  </a:lnTo>
                  <a:lnTo>
                    <a:pt x="0" y="47625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53427" y="3147060"/>
              <a:ext cx="980440" cy="952500"/>
            </a:xfrm>
            <a:custGeom>
              <a:avLst/>
              <a:gdLst/>
              <a:ahLst/>
              <a:cxnLst/>
              <a:rect l="l" t="t" r="r" b="b"/>
              <a:pathLst>
                <a:path w="980440" h="952500">
                  <a:moveTo>
                    <a:pt x="489966" y="0"/>
                  </a:moveTo>
                  <a:lnTo>
                    <a:pt x="442773" y="2180"/>
                  </a:lnTo>
                  <a:lnTo>
                    <a:pt x="396851" y="8587"/>
                  </a:lnTo>
                  <a:lnTo>
                    <a:pt x="352404" y="19023"/>
                  </a:lnTo>
                  <a:lnTo>
                    <a:pt x="309638" y="33286"/>
                  </a:lnTo>
                  <a:lnTo>
                    <a:pt x="268758" y="51178"/>
                  </a:lnTo>
                  <a:lnTo>
                    <a:pt x="229970" y="72499"/>
                  </a:lnTo>
                  <a:lnTo>
                    <a:pt x="193477" y="97049"/>
                  </a:lnTo>
                  <a:lnTo>
                    <a:pt x="159487" y="124629"/>
                  </a:lnTo>
                  <a:lnTo>
                    <a:pt x="128203" y="155039"/>
                  </a:lnTo>
                  <a:lnTo>
                    <a:pt x="99831" y="188080"/>
                  </a:lnTo>
                  <a:lnTo>
                    <a:pt x="74576" y="223551"/>
                  </a:lnTo>
                  <a:lnTo>
                    <a:pt x="52644" y="261254"/>
                  </a:lnTo>
                  <a:lnTo>
                    <a:pt x="34239" y="300988"/>
                  </a:lnTo>
                  <a:lnTo>
                    <a:pt x="19567" y="342555"/>
                  </a:lnTo>
                  <a:lnTo>
                    <a:pt x="8833" y="385753"/>
                  </a:lnTo>
                  <a:lnTo>
                    <a:pt x="2242" y="430385"/>
                  </a:lnTo>
                  <a:lnTo>
                    <a:pt x="0" y="476250"/>
                  </a:lnTo>
                  <a:lnTo>
                    <a:pt x="2242" y="522114"/>
                  </a:lnTo>
                  <a:lnTo>
                    <a:pt x="8833" y="566746"/>
                  </a:lnTo>
                  <a:lnTo>
                    <a:pt x="19567" y="609944"/>
                  </a:lnTo>
                  <a:lnTo>
                    <a:pt x="34239" y="651511"/>
                  </a:lnTo>
                  <a:lnTo>
                    <a:pt x="52644" y="691245"/>
                  </a:lnTo>
                  <a:lnTo>
                    <a:pt x="74576" y="728948"/>
                  </a:lnTo>
                  <a:lnTo>
                    <a:pt x="99831" y="764419"/>
                  </a:lnTo>
                  <a:lnTo>
                    <a:pt x="128203" y="797460"/>
                  </a:lnTo>
                  <a:lnTo>
                    <a:pt x="159487" y="827870"/>
                  </a:lnTo>
                  <a:lnTo>
                    <a:pt x="193477" y="855450"/>
                  </a:lnTo>
                  <a:lnTo>
                    <a:pt x="229970" y="880000"/>
                  </a:lnTo>
                  <a:lnTo>
                    <a:pt x="268758" y="901321"/>
                  </a:lnTo>
                  <a:lnTo>
                    <a:pt x="309638" y="919213"/>
                  </a:lnTo>
                  <a:lnTo>
                    <a:pt x="352404" y="933476"/>
                  </a:lnTo>
                  <a:lnTo>
                    <a:pt x="396851" y="943912"/>
                  </a:lnTo>
                  <a:lnTo>
                    <a:pt x="442773" y="950319"/>
                  </a:lnTo>
                  <a:lnTo>
                    <a:pt x="489966" y="952500"/>
                  </a:lnTo>
                  <a:lnTo>
                    <a:pt x="537158" y="950319"/>
                  </a:lnTo>
                  <a:lnTo>
                    <a:pt x="583080" y="943912"/>
                  </a:lnTo>
                  <a:lnTo>
                    <a:pt x="627527" y="933476"/>
                  </a:lnTo>
                  <a:lnTo>
                    <a:pt x="670293" y="919213"/>
                  </a:lnTo>
                  <a:lnTo>
                    <a:pt x="711173" y="901321"/>
                  </a:lnTo>
                  <a:lnTo>
                    <a:pt x="749961" y="880000"/>
                  </a:lnTo>
                  <a:lnTo>
                    <a:pt x="786454" y="855450"/>
                  </a:lnTo>
                  <a:lnTo>
                    <a:pt x="820444" y="827870"/>
                  </a:lnTo>
                  <a:lnTo>
                    <a:pt x="851728" y="797460"/>
                  </a:lnTo>
                  <a:lnTo>
                    <a:pt x="880100" y="764419"/>
                  </a:lnTo>
                  <a:lnTo>
                    <a:pt x="905355" y="728948"/>
                  </a:lnTo>
                  <a:lnTo>
                    <a:pt x="927287" y="691245"/>
                  </a:lnTo>
                  <a:lnTo>
                    <a:pt x="945692" y="651511"/>
                  </a:lnTo>
                  <a:lnTo>
                    <a:pt x="960364" y="609944"/>
                  </a:lnTo>
                  <a:lnTo>
                    <a:pt x="971098" y="566746"/>
                  </a:lnTo>
                  <a:lnTo>
                    <a:pt x="977689" y="522114"/>
                  </a:lnTo>
                  <a:lnTo>
                    <a:pt x="979931" y="476250"/>
                  </a:lnTo>
                  <a:lnTo>
                    <a:pt x="977689" y="430385"/>
                  </a:lnTo>
                  <a:lnTo>
                    <a:pt x="971098" y="385753"/>
                  </a:lnTo>
                  <a:lnTo>
                    <a:pt x="960364" y="342555"/>
                  </a:lnTo>
                  <a:lnTo>
                    <a:pt x="945692" y="300988"/>
                  </a:lnTo>
                  <a:lnTo>
                    <a:pt x="927287" y="261254"/>
                  </a:lnTo>
                  <a:lnTo>
                    <a:pt x="905355" y="223551"/>
                  </a:lnTo>
                  <a:lnTo>
                    <a:pt x="880100" y="188080"/>
                  </a:lnTo>
                  <a:lnTo>
                    <a:pt x="851728" y="155039"/>
                  </a:lnTo>
                  <a:lnTo>
                    <a:pt x="820444" y="124629"/>
                  </a:lnTo>
                  <a:lnTo>
                    <a:pt x="786454" y="97049"/>
                  </a:lnTo>
                  <a:lnTo>
                    <a:pt x="749961" y="72499"/>
                  </a:lnTo>
                  <a:lnTo>
                    <a:pt x="711173" y="51178"/>
                  </a:lnTo>
                  <a:lnTo>
                    <a:pt x="670293" y="33286"/>
                  </a:lnTo>
                  <a:lnTo>
                    <a:pt x="627527" y="19023"/>
                  </a:lnTo>
                  <a:lnTo>
                    <a:pt x="583080" y="8587"/>
                  </a:lnTo>
                  <a:lnTo>
                    <a:pt x="537158" y="2180"/>
                  </a:lnTo>
                  <a:lnTo>
                    <a:pt x="489966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53427" y="3147060"/>
              <a:ext cx="980440" cy="952500"/>
            </a:xfrm>
            <a:custGeom>
              <a:avLst/>
              <a:gdLst/>
              <a:ahLst/>
              <a:cxnLst/>
              <a:rect l="l" t="t" r="r" b="b"/>
              <a:pathLst>
                <a:path w="980440" h="952500">
                  <a:moveTo>
                    <a:pt x="0" y="476250"/>
                  </a:moveTo>
                  <a:lnTo>
                    <a:pt x="2242" y="430385"/>
                  </a:lnTo>
                  <a:lnTo>
                    <a:pt x="8833" y="385753"/>
                  </a:lnTo>
                  <a:lnTo>
                    <a:pt x="19567" y="342555"/>
                  </a:lnTo>
                  <a:lnTo>
                    <a:pt x="34239" y="300988"/>
                  </a:lnTo>
                  <a:lnTo>
                    <a:pt x="52644" y="261254"/>
                  </a:lnTo>
                  <a:lnTo>
                    <a:pt x="74576" y="223551"/>
                  </a:lnTo>
                  <a:lnTo>
                    <a:pt x="99831" y="188080"/>
                  </a:lnTo>
                  <a:lnTo>
                    <a:pt x="128203" y="155039"/>
                  </a:lnTo>
                  <a:lnTo>
                    <a:pt x="159487" y="124629"/>
                  </a:lnTo>
                  <a:lnTo>
                    <a:pt x="193477" y="97049"/>
                  </a:lnTo>
                  <a:lnTo>
                    <a:pt x="229970" y="72499"/>
                  </a:lnTo>
                  <a:lnTo>
                    <a:pt x="268758" y="51178"/>
                  </a:lnTo>
                  <a:lnTo>
                    <a:pt x="309638" y="33286"/>
                  </a:lnTo>
                  <a:lnTo>
                    <a:pt x="352404" y="19023"/>
                  </a:lnTo>
                  <a:lnTo>
                    <a:pt x="396851" y="8587"/>
                  </a:lnTo>
                  <a:lnTo>
                    <a:pt x="442773" y="2180"/>
                  </a:lnTo>
                  <a:lnTo>
                    <a:pt x="489966" y="0"/>
                  </a:lnTo>
                  <a:lnTo>
                    <a:pt x="537158" y="2180"/>
                  </a:lnTo>
                  <a:lnTo>
                    <a:pt x="583080" y="8587"/>
                  </a:lnTo>
                  <a:lnTo>
                    <a:pt x="627527" y="19023"/>
                  </a:lnTo>
                  <a:lnTo>
                    <a:pt x="670293" y="33286"/>
                  </a:lnTo>
                  <a:lnTo>
                    <a:pt x="711173" y="51178"/>
                  </a:lnTo>
                  <a:lnTo>
                    <a:pt x="749961" y="72499"/>
                  </a:lnTo>
                  <a:lnTo>
                    <a:pt x="786454" y="97049"/>
                  </a:lnTo>
                  <a:lnTo>
                    <a:pt x="820444" y="124629"/>
                  </a:lnTo>
                  <a:lnTo>
                    <a:pt x="851728" y="155039"/>
                  </a:lnTo>
                  <a:lnTo>
                    <a:pt x="880100" y="188080"/>
                  </a:lnTo>
                  <a:lnTo>
                    <a:pt x="905355" y="223551"/>
                  </a:lnTo>
                  <a:lnTo>
                    <a:pt x="927287" y="261254"/>
                  </a:lnTo>
                  <a:lnTo>
                    <a:pt x="945692" y="300988"/>
                  </a:lnTo>
                  <a:lnTo>
                    <a:pt x="960364" y="342555"/>
                  </a:lnTo>
                  <a:lnTo>
                    <a:pt x="971098" y="385753"/>
                  </a:lnTo>
                  <a:lnTo>
                    <a:pt x="977689" y="430385"/>
                  </a:lnTo>
                  <a:lnTo>
                    <a:pt x="979931" y="476250"/>
                  </a:lnTo>
                  <a:lnTo>
                    <a:pt x="977689" y="522114"/>
                  </a:lnTo>
                  <a:lnTo>
                    <a:pt x="971098" y="566746"/>
                  </a:lnTo>
                  <a:lnTo>
                    <a:pt x="960364" y="609944"/>
                  </a:lnTo>
                  <a:lnTo>
                    <a:pt x="945692" y="651511"/>
                  </a:lnTo>
                  <a:lnTo>
                    <a:pt x="927287" y="691245"/>
                  </a:lnTo>
                  <a:lnTo>
                    <a:pt x="905355" y="728948"/>
                  </a:lnTo>
                  <a:lnTo>
                    <a:pt x="880100" y="764419"/>
                  </a:lnTo>
                  <a:lnTo>
                    <a:pt x="851728" y="797460"/>
                  </a:lnTo>
                  <a:lnTo>
                    <a:pt x="820444" y="827870"/>
                  </a:lnTo>
                  <a:lnTo>
                    <a:pt x="786454" y="855450"/>
                  </a:lnTo>
                  <a:lnTo>
                    <a:pt x="749961" y="880000"/>
                  </a:lnTo>
                  <a:lnTo>
                    <a:pt x="711173" y="901321"/>
                  </a:lnTo>
                  <a:lnTo>
                    <a:pt x="670293" y="919213"/>
                  </a:lnTo>
                  <a:lnTo>
                    <a:pt x="627527" y="933476"/>
                  </a:lnTo>
                  <a:lnTo>
                    <a:pt x="583080" y="943912"/>
                  </a:lnTo>
                  <a:lnTo>
                    <a:pt x="537158" y="950319"/>
                  </a:lnTo>
                  <a:lnTo>
                    <a:pt x="489966" y="952500"/>
                  </a:lnTo>
                  <a:lnTo>
                    <a:pt x="442773" y="950319"/>
                  </a:lnTo>
                  <a:lnTo>
                    <a:pt x="396851" y="943912"/>
                  </a:lnTo>
                  <a:lnTo>
                    <a:pt x="352404" y="933476"/>
                  </a:lnTo>
                  <a:lnTo>
                    <a:pt x="309638" y="919213"/>
                  </a:lnTo>
                  <a:lnTo>
                    <a:pt x="268758" y="901321"/>
                  </a:lnTo>
                  <a:lnTo>
                    <a:pt x="229970" y="880000"/>
                  </a:lnTo>
                  <a:lnTo>
                    <a:pt x="193477" y="855450"/>
                  </a:lnTo>
                  <a:lnTo>
                    <a:pt x="159487" y="827870"/>
                  </a:lnTo>
                  <a:lnTo>
                    <a:pt x="128203" y="797460"/>
                  </a:lnTo>
                  <a:lnTo>
                    <a:pt x="99831" y="764419"/>
                  </a:lnTo>
                  <a:lnTo>
                    <a:pt x="74576" y="728948"/>
                  </a:lnTo>
                  <a:lnTo>
                    <a:pt x="52644" y="691245"/>
                  </a:lnTo>
                  <a:lnTo>
                    <a:pt x="34239" y="651511"/>
                  </a:lnTo>
                  <a:lnTo>
                    <a:pt x="19567" y="609944"/>
                  </a:lnTo>
                  <a:lnTo>
                    <a:pt x="8833" y="566746"/>
                  </a:lnTo>
                  <a:lnTo>
                    <a:pt x="2242" y="522114"/>
                  </a:lnTo>
                  <a:lnTo>
                    <a:pt x="0" y="47625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09232" y="4433316"/>
              <a:ext cx="978535" cy="951230"/>
            </a:xfrm>
            <a:custGeom>
              <a:avLst/>
              <a:gdLst/>
              <a:ahLst/>
              <a:cxnLst/>
              <a:rect l="l" t="t" r="r" b="b"/>
              <a:pathLst>
                <a:path w="978534" h="951229">
                  <a:moveTo>
                    <a:pt x="489203" y="0"/>
                  </a:moveTo>
                  <a:lnTo>
                    <a:pt x="442098" y="2176"/>
                  </a:lnTo>
                  <a:lnTo>
                    <a:pt x="396257" y="8572"/>
                  </a:lnTo>
                  <a:lnTo>
                    <a:pt x="351887" y="18989"/>
                  </a:lnTo>
                  <a:lnTo>
                    <a:pt x="309193" y="33228"/>
                  </a:lnTo>
                  <a:lnTo>
                    <a:pt x="268379" y="51089"/>
                  </a:lnTo>
                  <a:lnTo>
                    <a:pt x="229651" y="72374"/>
                  </a:lnTo>
                  <a:lnTo>
                    <a:pt x="193214" y="96882"/>
                  </a:lnTo>
                  <a:lnTo>
                    <a:pt x="159273" y="124416"/>
                  </a:lnTo>
                  <a:lnTo>
                    <a:pt x="128034" y="154776"/>
                  </a:lnTo>
                  <a:lnTo>
                    <a:pt x="99702" y="187762"/>
                  </a:lnTo>
                  <a:lnTo>
                    <a:pt x="74481" y="223176"/>
                  </a:lnTo>
                  <a:lnTo>
                    <a:pt x="52578" y="260818"/>
                  </a:lnTo>
                  <a:lnTo>
                    <a:pt x="34197" y="300490"/>
                  </a:lnTo>
                  <a:lnTo>
                    <a:pt x="19543" y="341992"/>
                  </a:lnTo>
                  <a:lnTo>
                    <a:pt x="8822" y="385125"/>
                  </a:lnTo>
                  <a:lnTo>
                    <a:pt x="2239" y="429690"/>
                  </a:lnTo>
                  <a:lnTo>
                    <a:pt x="0" y="475487"/>
                  </a:lnTo>
                  <a:lnTo>
                    <a:pt x="2239" y="521285"/>
                  </a:lnTo>
                  <a:lnTo>
                    <a:pt x="8822" y="565850"/>
                  </a:lnTo>
                  <a:lnTo>
                    <a:pt x="19543" y="608983"/>
                  </a:lnTo>
                  <a:lnTo>
                    <a:pt x="34197" y="650485"/>
                  </a:lnTo>
                  <a:lnTo>
                    <a:pt x="52578" y="690157"/>
                  </a:lnTo>
                  <a:lnTo>
                    <a:pt x="74481" y="727799"/>
                  </a:lnTo>
                  <a:lnTo>
                    <a:pt x="99702" y="763213"/>
                  </a:lnTo>
                  <a:lnTo>
                    <a:pt x="128034" y="796199"/>
                  </a:lnTo>
                  <a:lnTo>
                    <a:pt x="159273" y="826559"/>
                  </a:lnTo>
                  <a:lnTo>
                    <a:pt x="193214" y="854093"/>
                  </a:lnTo>
                  <a:lnTo>
                    <a:pt x="229651" y="878601"/>
                  </a:lnTo>
                  <a:lnTo>
                    <a:pt x="268379" y="899886"/>
                  </a:lnTo>
                  <a:lnTo>
                    <a:pt x="309193" y="917747"/>
                  </a:lnTo>
                  <a:lnTo>
                    <a:pt x="351887" y="931986"/>
                  </a:lnTo>
                  <a:lnTo>
                    <a:pt x="396257" y="942403"/>
                  </a:lnTo>
                  <a:lnTo>
                    <a:pt x="442098" y="948799"/>
                  </a:lnTo>
                  <a:lnTo>
                    <a:pt x="489203" y="950975"/>
                  </a:lnTo>
                  <a:lnTo>
                    <a:pt x="536309" y="948799"/>
                  </a:lnTo>
                  <a:lnTo>
                    <a:pt x="582150" y="942403"/>
                  </a:lnTo>
                  <a:lnTo>
                    <a:pt x="626520" y="931986"/>
                  </a:lnTo>
                  <a:lnTo>
                    <a:pt x="669214" y="917747"/>
                  </a:lnTo>
                  <a:lnTo>
                    <a:pt x="710028" y="899886"/>
                  </a:lnTo>
                  <a:lnTo>
                    <a:pt x="748756" y="878601"/>
                  </a:lnTo>
                  <a:lnTo>
                    <a:pt x="785193" y="854093"/>
                  </a:lnTo>
                  <a:lnTo>
                    <a:pt x="819134" y="826559"/>
                  </a:lnTo>
                  <a:lnTo>
                    <a:pt x="850373" y="796199"/>
                  </a:lnTo>
                  <a:lnTo>
                    <a:pt x="878705" y="763213"/>
                  </a:lnTo>
                  <a:lnTo>
                    <a:pt x="903926" y="727799"/>
                  </a:lnTo>
                  <a:lnTo>
                    <a:pt x="925829" y="690157"/>
                  </a:lnTo>
                  <a:lnTo>
                    <a:pt x="944210" y="650485"/>
                  </a:lnTo>
                  <a:lnTo>
                    <a:pt x="958864" y="608983"/>
                  </a:lnTo>
                  <a:lnTo>
                    <a:pt x="969585" y="565850"/>
                  </a:lnTo>
                  <a:lnTo>
                    <a:pt x="976168" y="521285"/>
                  </a:lnTo>
                  <a:lnTo>
                    <a:pt x="978408" y="475487"/>
                  </a:lnTo>
                  <a:lnTo>
                    <a:pt x="976168" y="429690"/>
                  </a:lnTo>
                  <a:lnTo>
                    <a:pt x="969585" y="385125"/>
                  </a:lnTo>
                  <a:lnTo>
                    <a:pt x="958864" y="341992"/>
                  </a:lnTo>
                  <a:lnTo>
                    <a:pt x="944210" y="300490"/>
                  </a:lnTo>
                  <a:lnTo>
                    <a:pt x="925829" y="260818"/>
                  </a:lnTo>
                  <a:lnTo>
                    <a:pt x="903926" y="223176"/>
                  </a:lnTo>
                  <a:lnTo>
                    <a:pt x="878705" y="187762"/>
                  </a:lnTo>
                  <a:lnTo>
                    <a:pt x="850373" y="154776"/>
                  </a:lnTo>
                  <a:lnTo>
                    <a:pt x="819134" y="124416"/>
                  </a:lnTo>
                  <a:lnTo>
                    <a:pt x="785193" y="96882"/>
                  </a:lnTo>
                  <a:lnTo>
                    <a:pt x="748756" y="72374"/>
                  </a:lnTo>
                  <a:lnTo>
                    <a:pt x="710028" y="51089"/>
                  </a:lnTo>
                  <a:lnTo>
                    <a:pt x="669214" y="33228"/>
                  </a:lnTo>
                  <a:lnTo>
                    <a:pt x="626520" y="18989"/>
                  </a:lnTo>
                  <a:lnTo>
                    <a:pt x="582150" y="8572"/>
                  </a:lnTo>
                  <a:lnTo>
                    <a:pt x="536309" y="2176"/>
                  </a:lnTo>
                  <a:lnTo>
                    <a:pt x="489203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09232" y="4433316"/>
              <a:ext cx="978535" cy="951230"/>
            </a:xfrm>
            <a:custGeom>
              <a:avLst/>
              <a:gdLst/>
              <a:ahLst/>
              <a:cxnLst/>
              <a:rect l="l" t="t" r="r" b="b"/>
              <a:pathLst>
                <a:path w="978534" h="951229">
                  <a:moveTo>
                    <a:pt x="0" y="475487"/>
                  </a:moveTo>
                  <a:lnTo>
                    <a:pt x="2239" y="429690"/>
                  </a:lnTo>
                  <a:lnTo>
                    <a:pt x="8822" y="385125"/>
                  </a:lnTo>
                  <a:lnTo>
                    <a:pt x="19543" y="341992"/>
                  </a:lnTo>
                  <a:lnTo>
                    <a:pt x="34197" y="300490"/>
                  </a:lnTo>
                  <a:lnTo>
                    <a:pt x="52578" y="260818"/>
                  </a:lnTo>
                  <a:lnTo>
                    <a:pt x="74481" y="223176"/>
                  </a:lnTo>
                  <a:lnTo>
                    <a:pt x="99702" y="187762"/>
                  </a:lnTo>
                  <a:lnTo>
                    <a:pt x="128034" y="154776"/>
                  </a:lnTo>
                  <a:lnTo>
                    <a:pt x="159273" y="124416"/>
                  </a:lnTo>
                  <a:lnTo>
                    <a:pt x="193214" y="96882"/>
                  </a:lnTo>
                  <a:lnTo>
                    <a:pt x="229651" y="72374"/>
                  </a:lnTo>
                  <a:lnTo>
                    <a:pt x="268379" y="51089"/>
                  </a:lnTo>
                  <a:lnTo>
                    <a:pt x="309193" y="33228"/>
                  </a:lnTo>
                  <a:lnTo>
                    <a:pt x="351887" y="18989"/>
                  </a:lnTo>
                  <a:lnTo>
                    <a:pt x="396257" y="8572"/>
                  </a:lnTo>
                  <a:lnTo>
                    <a:pt x="442098" y="2176"/>
                  </a:lnTo>
                  <a:lnTo>
                    <a:pt x="489203" y="0"/>
                  </a:lnTo>
                  <a:lnTo>
                    <a:pt x="536309" y="2176"/>
                  </a:lnTo>
                  <a:lnTo>
                    <a:pt x="582150" y="8572"/>
                  </a:lnTo>
                  <a:lnTo>
                    <a:pt x="626520" y="18989"/>
                  </a:lnTo>
                  <a:lnTo>
                    <a:pt x="669214" y="33228"/>
                  </a:lnTo>
                  <a:lnTo>
                    <a:pt x="710028" y="51089"/>
                  </a:lnTo>
                  <a:lnTo>
                    <a:pt x="748756" y="72374"/>
                  </a:lnTo>
                  <a:lnTo>
                    <a:pt x="785193" y="96882"/>
                  </a:lnTo>
                  <a:lnTo>
                    <a:pt x="819134" y="124416"/>
                  </a:lnTo>
                  <a:lnTo>
                    <a:pt x="850373" y="154776"/>
                  </a:lnTo>
                  <a:lnTo>
                    <a:pt x="878705" y="187762"/>
                  </a:lnTo>
                  <a:lnTo>
                    <a:pt x="903926" y="223176"/>
                  </a:lnTo>
                  <a:lnTo>
                    <a:pt x="925829" y="260818"/>
                  </a:lnTo>
                  <a:lnTo>
                    <a:pt x="944210" y="300490"/>
                  </a:lnTo>
                  <a:lnTo>
                    <a:pt x="958864" y="341992"/>
                  </a:lnTo>
                  <a:lnTo>
                    <a:pt x="969585" y="385125"/>
                  </a:lnTo>
                  <a:lnTo>
                    <a:pt x="976168" y="429690"/>
                  </a:lnTo>
                  <a:lnTo>
                    <a:pt x="978408" y="475487"/>
                  </a:lnTo>
                  <a:lnTo>
                    <a:pt x="976168" y="521285"/>
                  </a:lnTo>
                  <a:lnTo>
                    <a:pt x="969585" y="565850"/>
                  </a:lnTo>
                  <a:lnTo>
                    <a:pt x="958864" y="608983"/>
                  </a:lnTo>
                  <a:lnTo>
                    <a:pt x="944210" y="650485"/>
                  </a:lnTo>
                  <a:lnTo>
                    <a:pt x="925829" y="690157"/>
                  </a:lnTo>
                  <a:lnTo>
                    <a:pt x="903926" y="727799"/>
                  </a:lnTo>
                  <a:lnTo>
                    <a:pt x="878705" y="763213"/>
                  </a:lnTo>
                  <a:lnTo>
                    <a:pt x="850373" y="796199"/>
                  </a:lnTo>
                  <a:lnTo>
                    <a:pt x="819134" y="826559"/>
                  </a:lnTo>
                  <a:lnTo>
                    <a:pt x="785193" y="854093"/>
                  </a:lnTo>
                  <a:lnTo>
                    <a:pt x="748756" y="878601"/>
                  </a:lnTo>
                  <a:lnTo>
                    <a:pt x="710028" y="899886"/>
                  </a:lnTo>
                  <a:lnTo>
                    <a:pt x="669214" y="917747"/>
                  </a:lnTo>
                  <a:lnTo>
                    <a:pt x="626520" y="931986"/>
                  </a:lnTo>
                  <a:lnTo>
                    <a:pt x="582150" y="942403"/>
                  </a:lnTo>
                  <a:lnTo>
                    <a:pt x="536309" y="948799"/>
                  </a:lnTo>
                  <a:lnTo>
                    <a:pt x="489203" y="950975"/>
                  </a:lnTo>
                  <a:lnTo>
                    <a:pt x="442098" y="948799"/>
                  </a:lnTo>
                  <a:lnTo>
                    <a:pt x="396257" y="942403"/>
                  </a:lnTo>
                  <a:lnTo>
                    <a:pt x="351887" y="931986"/>
                  </a:lnTo>
                  <a:lnTo>
                    <a:pt x="309193" y="917747"/>
                  </a:lnTo>
                  <a:lnTo>
                    <a:pt x="268379" y="899886"/>
                  </a:lnTo>
                  <a:lnTo>
                    <a:pt x="229651" y="878601"/>
                  </a:lnTo>
                  <a:lnTo>
                    <a:pt x="193214" y="854093"/>
                  </a:lnTo>
                  <a:lnTo>
                    <a:pt x="159273" y="826559"/>
                  </a:lnTo>
                  <a:lnTo>
                    <a:pt x="128034" y="796199"/>
                  </a:lnTo>
                  <a:lnTo>
                    <a:pt x="99702" y="763213"/>
                  </a:lnTo>
                  <a:lnTo>
                    <a:pt x="74481" y="727799"/>
                  </a:lnTo>
                  <a:lnTo>
                    <a:pt x="52578" y="690157"/>
                  </a:lnTo>
                  <a:lnTo>
                    <a:pt x="34197" y="650485"/>
                  </a:lnTo>
                  <a:lnTo>
                    <a:pt x="19543" y="608983"/>
                  </a:lnTo>
                  <a:lnTo>
                    <a:pt x="8822" y="565850"/>
                  </a:lnTo>
                  <a:lnTo>
                    <a:pt x="2239" y="521285"/>
                  </a:lnTo>
                  <a:lnTo>
                    <a:pt x="0" y="47548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55748" y="1949195"/>
            <a:ext cx="1681480" cy="862965"/>
          </a:xfrm>
          <a:prstGeom prst="rect">
            <a:avLst/>
          </a:prstGeom>
          <a:solidFill>
            <a:srgbClr val="CCEBFF"/>
          </a:solidFill>
          <a:ln w="12192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marL="179070">
              <a:lnSpc>
                <a:spcPct val="100000"/>
              </a:lnSpc>
            </a:pPr>
            <a:r>
              <a:rPr sz="1600" b="1" spc="-5" dirty="0">
                <a:latin typeface="Trebuchet MS"/>
                <a:cs typeface="Trebuchet MS"/>
              </a:rPr>
              <a:t>Distributor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68011" y="1987295"/>
            <a:ext cx="1681480" cy="862965"/>
          </a:xfrm>
          <a:prstGeom prst="rect">
            <a:avLst/>
          </a:prstGeom>
          <a:solidFill>
            <a:srgbClr val="CCEBFF"/>
          </a:solidFill>
          <a:ln w="12192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370840">
              <a:lnSpc>
                <a:spcPct val="100000"/>
              </a:lnSpc>
            </a:pPr>
            <a:r>
              <a:rPr sz="1600" b="1" spc="-10" dirty="0">
                <a:latin typeface="Trebuchet MS"/>
                <a:cs typeface="Trebuchet MS"/>
              </a:rPr>
              <a:t>Retailer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37532" y="3287267"/>
            <a:ext cx="1681480" cy="862965"/>
          </a:xfrm>
          <a:prstGeom prst="rect">
            <a:avLst/>
          </a:prstGeom>
          <a:solidFill>
            <a:srgbClr val="CCEBFF"/>
          </a:solidFill>
          <a:ln w="12192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marL="456565">
              <a:lnSpc>
                <a:spcPct val="100000"/>
              </a:lnSpc>
            </a:pPr>
            <a:r>
              <a:rPr sz="1600" b="1" spc="-10" dirty="0">
                <a:latin typeface="Trebuchet MS"/>
                <a:cs typeface="Trebuchet MS"/>
              </a:rPr>
              <a:t>Retailer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66381" y="2235835"/>
            <a:ext cx="930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rebuchet MS"/>
                <a:cs typeface="Trebuchet MS"/>
              </a:rPr>
              <a:t>Customer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853808" y="3495294"/>
            <a:ext cx="9277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rebuchet MS"/>
                <a:cs typeface="Trebuchet MS"/>
              </a:rPr>
              <a:t>Custo</a:t>
            </a:r>
            <a:r>
              <a:rPr sz="1600" b="1" spc="-15" dirty="0">
                <a:latin typeface="Trebuchet MS"/>
                <a:cs typeface="Trebuchet MS"/>
              </a:rPr>
              <a:t>me</a:t>
            </a:r>
            <a:r>
              <a:rPr sz="1600" b="1" spc="-5" dirty="0">
                <a:latin typeface="Trebuchet MS"/>
                <a:cs typeface="Trebuchet MS"/>
              </a:rPr>
              <a:t>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815708" y="4804028"/>
            <a:ext cx="9277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rebuchet MS"/>
                <a:cs typeface="Trebuchet MS"/>
              </a:rPr>
              <a:t>Custo</a:t>
            </a:r>
            <a:r>
              <a:rPr sz="1600" b="1" spc="-15" dirty="0">
                <a:latin typeface="Trebuchet MS"/>
                <a:cs typeface="Trebuchet MS"/>
              </a:rPr>
              <a:t>me</a:t>
            </a:r>
            <a:r>
              <a:rPr sz="1600" b="1" spc="-5" dirty="0">
                <a:latin typeface="Trebuchet MS"/>
                <a:cs typeface="Trebuchet MS"/>
              </a:rPr>
              <a:t>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039861" y="2291588"/>
            <a:ext cx="58356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15" dirty="0">
                <a:latin typeface="Trebuchet MS"/>
                <a:cs typeface="Trebuchet MS"/>
              </a:rPr>
              <a:t>$48.50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52561" y="3476320"/>
            <a:ext cx="58356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b="1" spc="10" dirty="0">
                <a:latin typeface="Trebuchet MS"/>
                <a:cs typeface="Trebuchet MS"/>
              </a:rPr>
              <a:t>$40.34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052561" y="4773295"/>
            <a:ext cx="58356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15" dirty="0">
                <a:latin typeface="Trebuchet MS"/>
                <a:cs typeface="Trebuchet MS"/>
              </a:rPr>
              <a:t>$20.45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0"/>
            <a:ext cx="9124950" cy="6867525"/>
            <a:chOff x="24383" y="0"/>
            <a:chExt cx="9124950" cy="6867525"/>
          </a:xfrm>
        </p:grpSpPr>
        <p:sp>
          <p:nvSpPr>
            <p:cNvPr id="3" name="object 3"/>
            <p:cNvSpPr/>
            <p:nvPr/>
          </p:nvSpPr>
          <p:spPr>
            <a:xfrm>
              <a:off x="377662" y="321180"/>
              <a:ext cx="725990" cy="2600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3064" y="153923"/>
              <a:ext cx="580644" cy="7071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9095" y="143255"/>
              <a:ext cx="608076" cy="7071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6547" y="153923"/>
              <a:ext cx="827531" cy="7071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43456" y="143255"/>
              <a:ext cx="987552" cy="7071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10383" y="153923"/>
              <a:ext cx="621792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11551" y="143255"/>
              <a:ext cx="2508504" cy="7071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496" y="524255"/>
              <a:ext cx="696468" cy="7071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4339" y="534923"/>
              <a:ext cx="580644" cy="7071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4360" y="524255"/>
              <a:ext cx="1014984" cy="7071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88720" y="534923"/>
              <a:ext cx="498348" cy="7071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63980" y="524255"/>
              <a:ext cx="545592" cy="7071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88947" y="534923"/>
              <a:ext cx="827531" cy="7071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95856" y="524255"/>
              <a:ext cx="3526536" cy="7071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43611" y="224154"/>
            <a:ext cx="486791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spc="-10" dirty="0"/>
              <a:t>Bán </a:t>
            </a:r>
            <a:r>
              <a:rPr sz="2500" spc="-70" dirty="0"/>
              <a:t>l</a:t>
            </a:r>
            <a:r>
              <a:rPr sz="2500" spc="-70" dirty="0">
                <a:latin typeface="Arial"/>
                <a:cs typeface="Arial"/>
              </a:rPr>
              <a:t>ẻ </a:t>
            </a:r>
            <a:r>
              <a:rPr sz="2500" spc="-85" dirty="0"/>
              <a:t>h</a:t>
            </a:r>
            <a:r>
              <a:rPr sz="2500" spc="-85" dirty="0">
                <a:latin typeface="Arial"/>
                <a:cs typeface="Arial"/>
              </a:rPr>
              <a:t>ướ</a:t>
            </a:r>
            <a:r>
              <a:rPr sz="2500" spc="-85" dirty="0"/>
              <a:t>ng </a:t>
            </a:r>
            <a:r>
              <a:rPr sz="2500" spc="-70" dirty="0"/>
              <a:t>t</a:t>
            </a:r>
            <a:r>
              <a:rPr sz="2500" spc="-70" dirty="0">
                <a:latin typeface="Arial"/>
                <a:cs typeface="Arial"/>
              </a:rPr>
              <a:t>ớ</a:t>
            </a:r>
            <a:r>
              <a:rPr sz="2500" spc="-70" dirty="0"/>
              <a:t>i </a:t>
            </a:r>
            <a:r>
              <a:rPr sz="2500" spc="-5" dirty="0"/>
              <a:t>khách hàng:  </a:t>
            </a:r>
            <a:r>
              <a:rPr sz="2500" spc="-65" dirty="0"/>
              <a:t>Ti</a:t>
            </a:r>
            <a:r>
              <a:rPr sz="2500" spc="-65" dirty="0">
                <a:latin typeface="Arial"/>
                <a:cs typeface="Arial"/>
              </a:rPr>
              <a:t>ế</a:t>
            </a:r>
            <a:r>
              <a:rPr sz="2500" spc="-65" dirty="0"/>
              <a:t>p </a:t>
            </a:r>
            <a:r>
              <a:rPr sz="2500" spc="-35" dirty="0"/>
              <a:t>th</a:t>
            </a:r>
            <a:r>
              <a:rPr sz="2500" spc="-35" dirty="0">
                <a:latin typeface="Arial"/>
                <a:cs typeface="Arial"/>
              </a:rPr>
              <a:t>ị </a:t>
            </a:r>
            <a:r>
              <a:rPr sz="2500" spc="-85" dirty="0"/>
              <a:t>t</a:t>
            </a:r>
            <a:r>
              <a:rPr sz="2500" spc="-85" dirty="0">
                <a:latin typeface="Arial"/>
                <a:cs typeface="Arial"/>
              </a:rPr>
              <a:t>ươ</a:t>
            </a:r>
            <a:r>
              <a:rPr sz="2500" spc="-85" dirty="0"/>
              <a:t>ng </a:t>
            </a:r>
            <a:r>
              <a:rPr sz="2500" spc="-5" dirty="0"/>
              <a:t>tác &amp; cá nhân</a:t>
            </a:r>
            <a:r>
              <a:rPr sz="2500" spc="235" dirty="0"/>
              <a:t> </a:t>
            </a:r>
            <a:r>
              <a:rPr sz="2500" spc="-5" dirty="0"/>
              <a:t>hóa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22504" y="1046988"/>
            <a:ext cx="7126605" cy="3895725"/>
            <a:chOff x="222504" y="1046988"/>
            <a:chExt cx="7126605" cy="3895725"/>
          </a:xfrm>
        </p:grpSpPr>
        <p:sp>
          <p:nvSpPr>
            <p:cNvPr id="19" name="object 19"/>
            <p:cNvSpPr/>
            <p:nvPr/>
          </p:nvSpPr>
          <p:spPr>
            <a:xfrm>
              <a:off x="222504" y="1129284"/>
              <a:ext cx="487680" cy="4831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4256" y="1046988"/>
              <a:ext cx="6586728" cy="62331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4256" y="1382268"/>
              <a:ext cx="6778752" cy="62331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4256" y="1717548"/>
              <a:ext cx="5090160" cy="62331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42559" y="1717548"/>
              <a:ext cx="464820" cy="62331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35524" y="1717548"/>
              <a:ext cx="512063" cy="62331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2504" y="2261616"/>
              <a:ext cx="487680" cy="4831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4256" y="2179320"/>
              <a:ext cx="6653783" cy="62331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4256" y="2514600"/>
              <a:ext cx="6822948" cy="62331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4256" y="2849880"/>
              <a:ext cx="6342888" cy="62331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4256" y="3185160"/>
              <a:ext cx="5149596" cy="62331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2504" y="3730752"/>
              <a:ext cx="487680" cy="48310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4256" y="3648455"/>
              <a:ext cx="6824472" cy="62331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4256" y="3983736"/>
              <a:ext cx="6515100" cy="62331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4256" y="4319016"/>
              <a:ext cx="5149596" cy="62331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43611" y="1115948"/>
            <a:ext cx="6749415" cy="3633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2069" indent="-3429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750" spc="315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2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Có thể dùng tính chất tương </a:t>
            </a:r>
            <a:r>
              <a:rPr sz="2200" b="1" dirty="0">
                <a:solidFill>
                  <a:srgbClr val="003399"/>
                </a:solidFill>
                <a:latin typeface="Times New Roman"/>
                <a:cs typeface="Times New Roman"/>
              </a:rPr>
              <a:t>tác </a:t>
            </a:r>
            <a:r>
              <a:rPr sz="22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của </a:t>
            </a:r>
            <a:r>
              <a:rPr sz="2200" b="1" spc="-10" dirty="0">
                <a:solidFill>
                  <a:srgbClr val="003399"/>
                </a:solidFill>
                <a:latin typeface="Times New Roman"/>
                <a:cs typeface="Times New Roman"/>
              </a:rPr>
              <a:t>Internet </a:t>
            </a:r>
            <a:r>
              <a:rPr sz="22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để giữ  </a:t>
            </a:r>
            <a:r>
              <a:rPr sz="2200" b="1" spc="-10" dirty="0">
                <a:solidFill>
                  <a:srgbClr val="003399"/>
                </a:solidFill>
                <a:latin typeface="Times New Roman"/>
                <a:cs typeface="Times New Roman"/>
              </a:rPr>
              <a:t>được </a:t>
            </a:r>
            <a:r>
              <a:rPr sz="22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sự chú ý của KH hay có được TT chi tiết vể mối  quan tâm &amp; thị </a:t>
            </a:r>
            <a:r>
              <a:rPr sz="2200" b="1" spc="-10" dirty="0">
                <a:solidFill>
                  <a:srgbClr val="003399"/>
                </a:solidFill>
                <a:latin typeface="Times New Roman"/>
                <a:cs typeface="Times New Roman"/>
              </a:rPr>
              <a:t>hiếu </a:t>
            </a:r>
            <a:r>
              <a:rPr sz="22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theo kiểu tiếp thị</a:t>
            </a:r>
            <a:r>
              <a:rPr sz="2200" b="1" spc="85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200" b="1" spc="10" dirty="0">
                <a:solidFill>
                  <a:srgbClr val="003399"/>
                </a:solidFill>
                <a:latin typeface="Times New Roman"/>
                <a:cs typeface="Times New Roman"/>
              </a:rPr>
              <a:t>1-1</a:t>
            </a:r>
            <a:endParaRPr sz="2200">
              <a:latin typeface="Times New Roman"/>
              <a:cs typeface="Times New Roman"/>
            </a:endParaRPr>
          </a:p>
          <a:p>
            <a:pPr marL="354965" marR="7620" indent="-3429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750" spc="315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2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Có thể tạo trang </a:t>
            </a:r>
            <a:r>
              <a:rPr sz="2200" b="1" spc="-45" dirty="0">
                <a:solidFill>
                  <a:srgbClr val="003399"/>
                </a:solidFill>
                <a:latin typeface="Times New Roman"/>
                <a:cs typeface="Times New Roman"/>
              </a:rPr>
              <a:t>Web </a:t>
            </a:r>
            <a:r>
              <a:rPr sz="22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được cá </a:t>
            </a:r>
            <a:r>
              <a:rPr sz="2200" b="1" spc="-10" dirty="0">
                <a:solidFill>
                  <a:srgbClr val="003399"/>
                </a:solidFill>
                <a:latin typeface="Times New Roman"/>
                <a:cs typeface="Times New Roman"/>
              </a:rPr>
              <a:t>nhân </a:t>
            </a:r>
            <a:r>
              <a:rPr sz="22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hóa thể </a:t>
            </a:r>
            <a:r>
              <a:rPr sz="2200" b="1" spc="-10" dirty="0">
                <a:solidFill>
                  <a:srgbClr val="003399"/>
                </a:solidFill>
                <a:latin typeface="Times New Roman"/>
                <a:cs typeface="Times New Roman"/>
              </a:rPr>
              <a:t>hiện </a:t>
            </a:r>
            <a:r>
              <a:rPr sz="22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nội  dung hay quảng cáo về các SP hay dịch vụ có sự quan  tâm đặc </a:t>
            </a:r>
            <a:r>
              <a:rPr sz="2200" b="1" spc="-10" dirty="0">
                <a:solidFill>
                  <a:srgbClr val="003399"/>
                </a:solidFill>
                <a:latin typeface="Times New Roman"/>
                <a:cs typeface="Times New Roman"/>
              </a:rPr>
              <a:t>biệt </a:t>
            </a:r>
            <a:r>
              <a:rPr sz="22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với </a:t>
            </a:r>
            <a:r>
              <a:rPr sz="2200" b="1" spc="-10" dirty="0">
                <a:solidFill>
                  <a:srgbClr val="003399"/>
                </a:solidFill>
                <a:latin typeface="Times New Roman"/>
                <a:cs typeface="Times New Roman"/>
              </a:rPr>
              <a:t>mỗi </a:t>
            </a:r>
            <a:r>
              <a:rPr sz="22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người dùng, </a:t>
            </a:r>
            <a:r>
              <a:rPr sz="2200" b="1" dirty="0">
                <a:solidFill>
                  <a:srgbClr val="003399"/>
                </a:solidFill>
                <a:latin typeface="Times New Roman"/>
                <a:cs typeface="Times New Roman"/>
              </a:rPr>
              <a:t>hoàn </a:t>
            </a:r>
            <a:r>
              <a:rPr sz="22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thiện kinh  nghiệm của KH &amp; tạo ra </a:t>
            </a:r>
            <a:r>
              <a:rPr sz="2200" b="1" dirty="0">
                <a:solidFill>
                  <a:srgbClr val="003399"/>
                </a:solidFill>
                <a:latin typeface="Times New Roman"/>
                <a:cs typeface="Times New Roman"/>
              </a:rPr>
              <a:t>giá </a:t>
            </a:r>
            <a:r>
              <a:rPr sz="22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trị </a:t>
            </a:r>
            <a:r>
              <a:rPr sz="2200" b="1" dirty="0">
                <a:solidFill>
                  <a:srgbClr val="003399"/>
                </a:solidFill>
                <a:latin typeface="Times New Roman"/>
                <a:cs typeface="Times New Roman"/>
              </a:rPr>
              <a:t>gia</a:t>
            </a:r>
            <a:r>
              <a:rPr sz="2200" b="1" spc="25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tăng</a:t>
            </a:r>
            <a:endParaRPr sz="220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750" spc="315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2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Chi phí cho khảo sát KH truyền thống là rất cao. Biết  KH cảm thấy </a:t>
            </a:r>
            <a:r>
              <a:rPr sz="2200" b="1" spc="-10" dirty="0">
                <a:solidFill>
                  <a:srgbClr val="003399"/>
                </a:solidFill>
                <a:latin typeface="Times New Roman"/>
                <a:cs typeface="Times New Roman"/>
              </a:rPr>
              <a:t>như </a:t>
            </a:r>
            <a:r>
              <a:rPr sz="22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thế nào </a:t>
            </a:r>
            <a:r>
              <a:rPr sz="2200" b="1" spc="-10" dirty="0">
                <a:solidFill>
                  <a:srgbClr val="003399"/>
                </a:solidFill>
                <a:latin typeface="Times New Roman"/>
                <a:cs typeface="Times New Roman"/>
              </a:rPr>
              <a:t>hay </a:t>
            </a:r>
            <a:r>
              <a:rPr sz="22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họ nghỉ gì về </a:t>
            </a:r>
            <a:r>
              <a:rPr sz="2200" b="1" dirty="0">
                <a:solidFill>
                  <a:srgbClr val="003399"/>
                </a:solidFill>
                <a:latin typeface="Times New Roman"/>
                <a:cs typeface="Times New Roman"/>
              </a:rPr>
              <a:t>SP </a:t>
            </a:r>
            <a:r>
              <a:rPr sz="22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hay  </a:t>
            </a:r>
            <a:r>
              <a:rPr sz="2200" b="1" spc="-10" dirty="0">
                <a:solidFill>
                  <a:srgbClr val="003399"/>
                </a:solidFill>
                <a:latin typeface="Times New Roman"/>
                <a:cs typeface="Times New Roman"/>
              </a:rPr>
              <a:t>dịch </a:t>
            </a:r>
            <a:r>
              <a:rPr sz="22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vụ thông </a:t>
            </a:r>
            <a:r>
              <a:rPr sz="2200" b="1" spc="-10" dirty="0">
                <a:solidFill>
                  <a:srgbClr val="003399"/>
                </a:solidFill>
                <a:latin typeface="Times New Roman"/>
                <a:cs typeface="Times New Roman"/>
              </a:rPr>
              <a:t>qua </a:t>
            </a:r>
            <a:r>
              <a:rPr sz="2200" b="1" spc="-45" dirty="0">
                <a:solidFill>
                  <a:srgbClr val="003399"/>
                </a:solidFill>
                <a:latin typeface="Times New Roman"/>
                <a:cs typeface="Times New Roman"/>
              </a:rPr>
              <a:t>Web </a:t>
            </a:r>
            <a:r>
              <a:rPr sz="22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rẻ </a:t>
            </a:r>
            <a:r>
              <a:rPr sz="2200" b="1" spc="-10" dirty="0">
                <a:solidFill>
                  <a:srgbClr val="003399"/>
                </a:solidFill>
                <a:latin typeface="Times New Roman"/>
                <a:cs typeface="Times New Roman"/>
              </a:rPr>
              <a:t>hơn </a:t>
            </a:r>
            <a:r>
              <a:rPr sz="22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rất</a:t>
            </a:r>
            <a:r>
              <a:rPr sz="2200" b="1" spc="50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003399"/>
                </a:solidFill>
                <a:latin typeface="Times New Roman"/>
                <a:cs typeface="Times New Roman"/>
              </a:rPr>
              <a:t>nhiều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0"/>
            <a:ext cx="9124950" cy="6867525"/>
            <a:chOff x="24383" y="0"/>
            <a:chExt cx="9124950" cy="6867525"/>
          </a:xfrm>
        </p:grpSpPr>
        <p:sp>
          <p:nvSpPr>
            <p:cNvPr id="3" name="object 3"/>
            <p:cNvSpPr/>
            <p:nvPr/>
          </p:nvSpPr>
          <p:spPr>
            <a:xfrm>
              <a:off x="610361" y="939546"/>
              <a:ext cx="7564120" cy="1498600"/>
            </a:xfrm>
            <a:custGeom>
              <a:avLst/>
              <a:gdLst/>
              <a:ahLst/>
              <a:cxnLst/>
              <a:rect l="l" t="t" r="r" b="b"/>
              <a:pathLst>
                <a:path w="7564120" h="1498600">
                  <a:moveTo>
                    <a:pt x="7313930" y="0"/>
                  </a:moveTo>
                  <a:lnTo>
                    <a:pt x="249694" y="0"/>
                  </a:lnTo>
                  <a:lnTo>
                    <a:pt x="204809" y="4021"/>
                  </a:lnTo>
                  <a:lnTo>
                    <a:pt x="162565" y="15617"/>
                  </a:lnTo>
                  <a:lnTo>
                    <a:pt x="123666" y="34083"/>
                  </a:lnTo>
                  <a:lnTo>
                    <a:pt x="88816" y="58713"/>
                  </a:lnTo>
                  <a:lnTo>
                    <a:pt x="58722" y="88804"/>
                  </a:lnTo>
                  <a:lnTo>
                    <a:pt x="34089" y="123650"/>
                  </a:lnTo>
                  <a:lnTo>
                    <a:pt x="15620" y="162549"/>
                  </a:lnTo>
                  <a:lnTo>
                    <a:pt x="4022" y="204794"/>
                  </a:lnTo>
                  <a:lnTo>
                    <a:pt x="0" y="249681"/>
                  </a:lnTo>
                  <a:lnTo>
                    <a:pt x="0" y="1248409"/>
                  </a:lnTo>
                  <a:lnTo>
                    <a:pt x="4022" y="1293297"/>
                  </a:lnTo>
                  <a:lnTo>
                    <a:pt x="15620" y="1335542"/>
                  </a:lnTo>
                  <a:lnTo>
                    <a:pt x="34089" y="1374441"/>
                  </a:lnTo>
                  <a:lnTo>
                    <a:pt x="58722" y="1409287"/>
                  </a:lnTo>
                  <a:lnTo>
                    <a:pt x="88816" y="1439378"/>
                  </a:lnTo>
                  <a:lnTo>
                    <a:pt x="123666" y="1464008"/>
                  </a:lnTo>
                  <a:lnTo>
                    <a:pt x="162565" y="1482474"/>
                  </a:lnTo>
                  <a:lnTo>
                    <a:pt x="204809" y="1494070"/>
                  </a:lnTo>
                  <a:lnTo>
                    <a:pt x="249694" y="1498091"/>
                  </a:lnTo>
                  <a:lnTo>
                    <a:pt x="7313930" y="1498091"/>
                  </a:lnTo>
                  <a:lnTo>
                    <a:pt x="7358817" y="1494070"/>
                  </a:lnTo>
                  <a:lnTo>
                    <a:pt x="7401062" y="1482474"/>
                  </a:lnTo>
                  <a:lnTo>
                    <a:pt x="7439961" y="1464008"/>
                  </a:lnTo>
                  <a:lnTo>
                    <a:pt x="7474807" y="1439378"/>
                  </a:lnTo>
                  <a:lnTo>
                    <a:pt x="7504898" y="1409287"/>
                  </a:lnTo>
                  <a:lnTo>
                    <a:pt x="7529528" y="1374441"/>
                  </a:lnTo>
                  <a:lnTo>
                    <a:pt x="7547994" y="1335542"/>
                  </a:lnTo>
                  <a:lnTo>
                    <a:pt x="7559590" y="1293297"/>
                  </a:lnTo>
                  <a:lnTo>
                    <a:pt x="7563611" y="1248409"/>
                  </a:lnTo>
                  <a:lnTo>
                    <a:pt x="7563611" y="249681"/>
                  </a:lnTo>
                  <a:lnTo>
                    <a:pt x="7559590" y="204794"/>
                  </a:lnTo>
                  <a:lnTo>
                    <a:pt x="7547994" y="162549"/>
                  </a:lnTo>
                  <a:lnTo>
                    <a:pt x="7529528" y="123650"/>
                  </a:lnTo>
                  <a:lnTo>
                    <a:pt x="7504898" y="88804"/>
                  </a:lnTo>
                  <a:lnTo>
                    <a:pt x="7474807" y="58713"/>
                  </a:lnTo>
                  <a:lnTo>
                    <a:pt x="7439961" y="34083"/>
                  </a:lnTo>
                  <a:lnTo>
                    <a:pt x="7401062" y="15617"/>
                  </a:lnTo>
                  <a:lnTo>
                    <a:pt x="7358817" y="4021"/>
                  </a:lnTo>
                  <a:lnTo>
                    <a:pt x="7313930" y="0"/>
                  </a:lnTo>
                  <a:close/>
                </a:path>
              </a:pathLst>
            </a:custGeom>
            <a:solidFill>
              <a:srgbClr val="2D8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0361" y="939546"/>
              <a:ext cx="7564120" cy="1498600"/>
            </a:xfrm>
            <a:custGeom>
              <a:avLst/>
              <a:gdLst/>
              <a:ahLst/>
              <a:cxnLst/>
              <a:rect l="l" t="t" r="r" b="b"/>
              <a:pathLst>
                <a:path w="7564120" h="1498600">
                  <a:moveTo>
                    <a:pt x="0" y="249681"/>
                  </a:moveTo>
                  <a:lnTo>
                    <a:pt x="4022" y="204794"/>
                  </a:lnTo>
                  <a:lnTo>
                    <a:pt x="15620" y="162549"/>
                  </a:lnTo>
                  <a:lnTo>
                    <a:pt x="34089" y="123650"/>
                  </a:lnTo>
                  <a:lnTo>
                    <a:pt x="58722" y="88804"/>
                  </a:lnTo>
                  <a:lnTo>
                    <a:pt x="88816" y="58713"/>
                  </a:lnTo>
                  <a:lnTo>
                    <a:pt x="123666" y="34083"/>
                  </a:lnTo>
                  <a:lnTo>
                    <a:pt x="162565" y="15617"/>
                  </a:lnTo>
                  <a:lnTo>
                    <a:pt x="204809" y="4021"/>
                  </a:lnTo>
                  <a:lnTo>
                    <a:pt x="249694" y="0"/>
                  </a:lnTo>
                  <a:lnTo>
                    <a:pt x="7313930" y="0"/>
                  </a:lnTo>
                  <a:lnTo>
                    <a:pt x="7358817" y="4021"/>
                  </a:lnTo>
                  <a:lnTo>
                    <a:pt x="7401062" y="15617"/>
                  </a:lnTo>
                  <a:lnTo>
                    <a:pt x="7439961" y="34083"/>
                  </a:lnTo>
                  <a:lnTo>
                    <a:pt x="7474807" y="58713"/>
                  </a:lnTo>
                  <a:lnTo>
                    <a:pt x="7504898" y="88804"/>
                  </a:lnTo>
                  <a:lnTo>
                    <a:pt x="7529528" y="123650"/>
                  </a:lnTo>
                  <a:lnTo>
                    <a:pt x="7547994" y="162549"/>
                  </a:lnTo>
                  <a:lnTo>
                    <a:pt x="7559590" y="204794"/>
                  </a:lnTo>
                  <a:lnTo>
                    <a:pt x="7563611" y="249681"/>
                  </a:lnTo>
                  <a:lnTo>
                    <a:pt x="7563611" y="1248409"/>
                  </a:lnTo>
                  <a:lnTo>
                    <a:pt x="7559590" y="1293297"/>
                  </a:lnTo>
                  <a:lnTo>
                    <a:pt x="7547994" y="1335542"/>
                  </a:lnTo>
                  <a:lnTo>
                    <a:pt x="7529528" y="1374441"/>
                  </a:lnTo>
                  <a:lnTo>
                    <a:pt x="7504898" y="1409287"/>
                  </a:lnTo>
                  <a:lnTo>
                    <a:pt x="7474807" y="1439378"/>
                  </a:lnTo>
                  <a:lnTo>
                    <a:pt x="7439961" y="1464008"/>
                  </a:lnTo>
                  <a:lnTo>
                    <a:pt x="7401062" y="1482474"/>
                  </a:lnTo>
                  <a:lnTo>
                    <a:pt x="7358817" y="1494070"/>
                  </a:lnTo>
                  <a:lnTo>
                    <a:pt x="7313930" y="1498091"/>
                  </a:lnTo>
                  <a:lnTo>
                    <a:pt x="249694" y="1498091"/>
                  </a:lnTo>
                  <a:lnTo>
                    <a:pt x="204809" y="1494070"/>
                  </a:lnTo>
                  <a:lnTo>
                    <a:pt x="162565" y="1482474"/>
                  </a:lnTo>
                  <a:lnTo>
                    <a:pt x="123666" y="1464008"/>
                  </a:lnTo>
                  <a:lnTo>
                    <a:pt x="88816" y="1439378"/>
                  </a:lnTo>
                  <a:lnTo>
                    <a:pt x="58722" y="1409287"/>
                  </a:lnTo>
                  <a:lnTo>
                    <a:pt x="34089" y="1374441"/>
                  </a:lnTo>
                  <a:lnTo>
                    <a:pt x="15620" y="1335542"/>
                  </a:lnTo>
                  <a:lnTo>
                    <a:pt x="4022" y="1293297"/>
                  </a:lnTo>
                  <a:lnTo>
                    <a:pt x="0" y="1248409"/>
                  </a:lnTo>
                  <a:lnTo>
                    <a:pt x="0" y="249681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3611" y="215010"/>
            <a:ext cx="2065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solidFill>
                  <a:srgbClr val="5FCAEE"/>
                </a:solidFill>
                <a:latin typeface="Trebuchet MS"/>
                <a:cs typeface="Trebuchet MS"/>
              </a:rPr>
              <a:t>N</a:t>
            </a:r>
            <a:r>
              <a:rPr sz="3600" spc="-145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600" spc="-145" dirty="0">
                <a:solidFill>
                  <a:srgbClr val="5FCAEE"/>
                </a:solidFill>
                <a:latin typeface="Trebuchet MS"/>
                <a:cs typeface="Trebuchet MS"/>
              </a:rPr>
              <a:t>I</a:t>
            </a:r>
            <a:r>
              <a:rPr sz="3600" spc="-70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600" spc="-5" dirty="0">
                <a:solidFill>
                  <a:srgbClr val="5FCAEE"/>
                </a:solidFill>
                <a:latin typeface="Trebuchet MS"/>
                <a:cs typeface="Trebuchet MS"/>
              </a:rPr>
              <a:t>DUNG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3891" y="1108659"/>
            <a:ext cx="390779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b="0" spc="-5" dirty="0">
                <a:solidFill>
                  <a:srgbClr val="FFFFFF"/>
                </a:solidFill>
                <a:latin typeface="Times New Roman"/>
                <a:cs typeface="Times New Roman"/>
              </a:rPr>
              <a:t>Eco</a:t>
            </a:r>
            <a:r>
              <a:rPr sz="4800" b="0" spc="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4800" b="0" spc="-5" dirty="0">
                <a:solidFill>
                  <a:srgbClr val="FFFFFF"/>
                </a:solidFill>
                <a:latin typeface="Times New Roman"/>
                <a:cs typeface="Times New Roman"/>
              </a:rPr>
              <a:t>merce</a:t>
            </a:r>
            <a:endParaRPr sz="4800" dirty="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0455" y="2612135"/>
            <a:ext cx="7583805" cy="3199130"/>
            <a:chOff x="600455" y="2612135"/>
            <a:chExt cx="7583805" cy="3199130"/>
          </a:xfrm>
        </p:grpSpPr>
        <p:sp>
          <p:nvSpPr>
            <p:cNvPr id="8" name="object 8"/>
            <p:cNvSpPr/>
            <p:nvPr/>
          </p:nvSpPr>
          <p:spPr>
            <a:xfrm>
              <a:off x="610361" y="2622041"/>
              <a:ext cx="7564120" cy="1498600"/>
            </a:xfrm>
            <a:custGeom>
              <a:avLst/>
              <a:gdLst/>
              <a:ahLst/>
              <a:cxnLst/>
              <a:rect l="l" t="t" r="r" b="b"/>
              <a:pathLst>
                <a:path w="7564120" h="1498600">
                  <a:moveTo>
                    <a:pt x="7313930" y="0"/>
                  </a:moveTo>
                  <a:lnTo>
                    <a:pt x="249694" y="0"/>
                  </a:lnTo>
                  <a:lnTo>
                    <a:pt x="204809" y="4021"/>
                  </a:lnTo>
                  <a:lnTo>
                    <a:pt x="162565" y="15617"/>
                  </a:lnTo>
                  <a:lnTo>
                    <a:pt x="123666" y="34083"/>
                  </a:lnTo>
                  <a:lnTo>
                    <a:pt x="88816" y="58713"/>
                  </a:lnTo>
                  <a:lnTo>
                    <a:pt x="58722" y="88804"/>
                  </a:lnTo>
                  <a:lnTo>
                    <a:pt x="34089" y="123650"/>
                  </a:lnTo>
                  <a:lnTo>
                    <a:pt x="15620" y="162549"/>
                  </a:lnTo>
                  <a:lnTo>
                    <a:pt x="4022" y="204794"/>
                  </a:lnTo>
                  <a:lnTo>
                    <a:pt x="0" y="249682"/>
                  </a:lnTo>
                  <a:lnTo>
                    <a:pt x="0" y="1248410"/>
                  </a:lnTo>
                  <a:lnTo>
                    <a:pt x="4022" y="1293297"/>
                  </a:lnTo>
                  <a:lnTo>
                    <a:pt x="15620" y="1335542"/>
                  </a:lnTo>
                  <a:lnTo>
                    <a:pt x="34089" y="1374441"/>
                  </a:lnTo>
                  <a:lnTo>
                    <a:pt x="58722" y="1409287"/>
                  </a:lnTo>
                  <a:lnTo>
                    <a:pt x="88816" y="1439378"/>
                  </a:lnTo>
                  <a:lnTo>
                    <a:pt x="123666" y="1464008"/>
                  </a:lnTo>
                  <a:lnTo>
                    <a:pt x="162565" y="1482474"/>
                  </a:lnTo>
                  <a:lnTo>
                    <a:pt x="204809" y="1494070"/>
                  </a:lnTo>
                  <a:lnTo>
                    <a:pt x="249694" y="1498092"/>
                  </a:lnTo>
                  <a:lnTo>
                    <a:pt x="7313930" y="1498092"/>
                  </a:lnTo>
                  <a:lnTo>
                    <a:pt x="7358817" y="1494070"/>
                  </a:lnTo>
                  <a:lnTo>
                    <a:pt x="7401062" y="1482474"/>
                  </a:lnTo>
                  <a:lnTo>
                    <a:pt x="7439961" y="1464008"/>
                  </a:lnTo>
                  <a:lnTo>
                    <a:pt x="7474807" y="1439378"/>
                  </a:lnTo>
                  <a:lnTo>
                    <a:pt x="7504898" y="1409287"/>
                  </a:lnTo>
                  <a:lnTo>
                    <a:pt x="7529528" y="1374441"/>
                  </a:lnTo>
                  <a:lnTo>
                    <a:pt x="7547994" y="1335542"/>
                  </a:lnTo>
                  <a:lnTo>
                    <a:pt x="7559590" y="1293297"/>
                  </a:lnTo>
                  <a:lnTo>
                    <a:pt x="7563611" y="1248410"/>
                  </a:lnTo>
                  <a:lnTo>
                    <a:pt x="7563611" y="249682"/>
                  </a:lnTo>
                  <a:lnTo>
                    <a:pt x="7559590" y="204794"/>
                  </a:lnTo>
                  <a:lnTo>
                    <a:pt x="7547994" y="162549"/>
                  </a:lnTo>
                  <a:lnTo>
                    <a:pt x="7529528" y="123650"/>
                  </a:lnTo>
                  <a:lnTo>
                    <a:pt x="7504898" y="88804"/>
                  </a:lnTo>
                  <a:lnTo>
                    <a:pt x="7474807" y="58713"/>
                  </a:lnTo>
                  <a:lnTo>
                    <a:pt x="7439961" y="34083"/>
                  </a:lnTo>
                  <a:lnTo>
                    <a:pt x="7401062" y="15617"/>
                  </a:lnTo>
                  <a:lnTo>
                    <a:pt x="7358817" y="4021"/>
                  </a:lnTo>
                  <a:lnTo>
                    <a:pt x="7313930" y="0"/>
                  </a:lnTo>
                  <a:close/>
                </a:path>
              </a:pathLst>
            </a:custGeom>
            <a:solidFill>
              <a:srgbClr val="42D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0361" y="2622041"/>
              <a:ext cx="7564120" cy="1498600"/>
            </a:xfrm>
            <a:custGeom>
              <a:avLst/>
              <a:gdLst/>
              <a:ahLst/>
              <a:cxnLst/>
              <a:rect l="l" t="t" r="r" b="b"/>
              <a:pathLst>
                <a:path w="7564120" h="1498600">
                  <a:moveTo>
                    <a:pt x="0" y="249682"/>
                  </a:moveTo>
                  <a:lnTo>
                    <a:pt x="4022" y="204794"/>
                  </a:lnTo>
                  <a:lnTo>
                    <a:pt x="15620" y="162549"/>
                  </a:lnTo>
                  <a:lnTo>
                    <a:pt x="34089" y="123650"/>
                  </a:lnTo>
                  <a:lnTo>
                    <a:pt x="58722" y="88804"/>
                  </a:lnTo>
                  <a:lnTo>
                    <a:pt x="88816" y="58713"/>
                  </a:lnTo>
                  <a:lnTo>
                    <a:pt x="123666" y="34083"/>
                  </a:lnTo>
                  <a:lnTo>
                    <a:pt x="162565" y="15617"/>
                  </a:lnTo>
                  <a:lnTo>
                    <a:pt x="204809" y="4021"/>
                  </a:lnTo>
                  <a:lnTo>
                    <a:pt x="249694" y="0"/>
                  </a:lnTo>
                  <a:lnTo>
                    <a:pt x="7313930" y="0"/>
                  </a:lnTo>
                  <a:lnTo>
                    <a:pt x="7358817" y="4021"/>
                  </a:lnTo>
                  <a:lnTo>
                    <a:pt x="7401062" y="15617"/>
                  </a:lnTo>
                  <a:lnTo>
                    <a:pt x="7439961" y="34083"/>
                  </a:lnTo>
                  <a:lnTo>
                    <a:pt x="7474807" y="58713"/>
                  </a:lnTo>
                  <a:lnTo>
                    <a:pt x="7504898" y="88804"/>
                  </a:lnTo>
                  <a:lnTo>
                    <a:pt x="7529528" y="123650"/>
                  </a:lnTo>
                  <a:lnTo>
                    <a:pt x="7547994" y="162549"/>
                  </a:lnTo>
                  <a:lnTo>
                    <a:pt x="7559590" y="204794"/>
                  </a:lnTo>
                  <a:lnTo>
                    <a:pt x="7563611" y="249682"/>
                  </a:lnTo>
                  <a:lnTo>
                    <a:pt x="7563611" y="1248410"/>
                  </a:lnTo>
                  <a:lnTo>
                    <a:pt x="7559590" y="1293297"/>
                  </a:lnTo>
                  <a:lnTo>
                    <a:pt x="7547994" y="1335542"/>
                  </a:lnTo>
                  <a:lnTo>
                    <a:pt x="7529528" y="1374441"/>
                  </a:lnTo>
                  <a:lnTo>
                    <a:pt x="7504898" y="1409287"/>
                  </a:lnTo>
                  <a:lnTo>
                    <a:pt x="7474807" y="1439378"/>
                  </a:lnTo>
                  <a:lnTo>
                    <a:pt x="7439961" y="1464008"/>
                  </a:lnTo>
                  <a:lnTo>
                    <a:pt x="7401062" y="1482474"/>
                  </a:lnTo>
                  <a:lnTo>
                    <a:pt x="7358817" y="1494070"/>
                  </a:lnTo>
                  <a:lnTo>
                    <a:pt x="7313930" y="1498092"/>
                  </a:lnTo>
                  <a:lnTo>
                    <a:pt x="249694" y="1498092"/>
                  </a:lnTo>
                  <a:lnTo>
                    <a:pt x="204809" y="1494070"/>
                  </a:lnTo>
                  <a:lnTo>
                    <a:pt x="162565" y="1482474"/>
                  </a:lnTo>
                  <a:lnTo>
                    <a:pt x="123666" y="1464008"/>
                  </a:lnTo>
                  <a:lnTo>
                    <a:pt x="88816" y="1439378"/>
                  </a:lnTo>
                  <a:lnTo>
                    <a:pt x="58722" y="1409287"/>
                  </a:lnTo>
                  <a:lnTo>
                    <a:pt x="34089" y="1374441"/>
                  </a:lnTo>
                  <a:lnTo>
                    <a:pt x="15620" y="1335542"/>
                  </a:lnTo>
                  <a:lnTo>
                    <a:pt x="4022" y="1293297"/>
                  </a:lnTo>
                  <a:lnTo>
                    <a:pt x="0" y="1248410"/>
                  </a:lnTo>
                  <a:lnTo>
                    <a:pt x="0" y="249682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0361" y="4304537"/>
              <a:ext cx="7564120" cy="1496695"/>
            </a:xfrm>
            <a:custGeom>
              <a:avLst/>
              <a:gdLst/>
              <a:ahLst/>
              <a:cxnLst/>
              <a:rect l="l" t="t" r="r" b="b"/>
              <a:pathLst>
                <a:path w="7564120" h="1496695">
                  <a:moveTo>
                    <a:pt x="7314184" y="0"/>
                  </a:moveTo>
                  <a:lnTo>
                    <a:pt x="249428" y="0"/>
                  </a:lnTo>
                  <a:lnTo>
                    <a:pt x="204592" y="4017"/>
                  </a:lnTo>
                  <a:lnTo>
                    <a:pt x="162393" y="15600"/>
                  </a:lnTo>
                  <a:lnTo>
                    <a:pt x="123536" y="34045"/>
                  </a:lnTo>
                  <a:lnTo>
                    <a:pt x="88724" y="58649"/>
                  </a:lnTo>
                  <a:lnTo>
                    <a:pt x="58661" y="88708"/>
                  </a:lnTo>
                  <a:lnTo>
                    <a:pt x="34053" y="123519"/>
                  </a:lnTo>
                  <a:lnTo>
                    <a:pt x="15604" y="162378"/>
                  </a:lnTo>
                  <a:lnTo>
                    <a:pt x="4018" y="204582"/>
                  </a:lnTo>
                  <a:lnTo>
                    <a:pt x="0" y="249428"/>
                  </a:lnTo>
                  <a:lnTo>
                    <a:pt x="0" y="1247140"/>
                  </a:lnTo>
                  <a:lnTo>
                    <a:pt x="4018" y="1291975"/>
                  </a:lnTo>
                  <a:lnTo>
                    <a:pt x="15604" y="1334174"/>
                  </a:lnTo>
                  <a:lnTo>
                    <a:pt x="34053" y="1373031"/>
                  </a:lnTo>
                  <a:lnTo>
                    <a:pt x="58661" y="1407843"/>
                  </a:lnTo>
                  <a:lnTo>
                    <a:pt x="88724" y="1437906"/>
                  </a:lnTo>
                  <a:lnTo>
                    <a:pt x="123536" y="1462514"/>
                  </a:lnTo>
                  <a:lnTo>
                    <a:pt x="162393" y="1480963"/>
                  </a:lnTo>
                  <a:lnTo>
                    <a:pt x="204592" y="1492549"/>
                  </a:lnTo>
                  <a:lnTo>
                    <a:pt x="249428" y="1496568"/>
                  </a:lnTo>
                  <a:lnTo>
                    <a:pt x="7314184" y="1496568"/>
                  </a:lnTo>
                  <a:lnTo>
                    <a:pt x="7359029" y="1492549"/>
                  </a:lnTo>
                  <a:lnTo>
                    <a:pt x="7401233" y="1480963"/>
                  </a:lnTo>
                  <a:lnTo>
                    <a:pt x="7440092" y="1462514"/>
                  </a:lnTo>
                  <a:lnTo>
                    <a:pt x="7474903" y="1437906"/>
                  </a:lnTo>
                  <a:lnTo>
                    <a:pt x="7504962" y="1407843"/>
                  </a:lnTo>
                  <a:lnTo>
                    <a:pt x="7529566" y="1373031"/>
                  </a:lnTo>
                  <a:lnTo>
                    <a:pt x="7548011" y="1334174"/>
                  </a:lnTo>
                  <a:lnTo>
                    <a:pt x="7559594" y="1291975"/>
                  </a:lnTo>
                  <a:lnTo>
                    <a:pt x="7563611" y="1247140"/>
                  </a:lnTo>
                  <a:lnTo>
                    <a:pt x="7563611" y="249428"/>
                  </a:lnTo>
                  <a:lnTo>
                    <a:pt x="7559594" y="204582"/>
                  </a:lnTo>
                  <a:lnTo>
                    <a:pt x="7548011" y="162378"/>
                  </a:lnTo>
                  <a:lnTo>
                    <a:pt x="7529566" y="123519"/>
                  </a:lnTo>
                  <a:lnTo>
                    <a:pt x="7504962" y="88708"/>
                  </a:lnTo>
                  <a:lnTo>
                    <a:pt x="7474903" y="58649"/>
                  </a:lnTo>
                  <a:lnTo>
                    <a:pt x="7440092" y="34045"/>
                  </a:lnTo>
                  <a:lnTo>
                    <a:pt x="7401233" y="15600"/>
                  </a:lnTo>
                  <a:lnTo>
                    <a:pt x="7359029" y="4017"/>
                  </a:lnTo>
                  <a:lnTo>
                    <a:pt x="7314184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0361" y="4304537"/>
              <a:ext cx="7564120" cy="1496695"/>
            </a:xfrm>
            <a:custGeom>
              <a:avLst/>
              <a:gdLst/>
              <a:ahLst/>
              <a:cxnLst/>
              <a:rect l="l" t="t" r="r" b="b"/>
              <a:pathLst>
                <a:path w="7564120" h="1496695">
                  <a:moveTo>
                    <a:pt x="0" y="249428"/>
                  </a:moveTo>
                  <a:lnTo>
                    <a:pt x="4018" y="204582"/>
                  </a:lnTo>
                  <a:lnTo>
                    <a:pt x="15604" y="162378"/>
                  </a:lnTo>
                  <a:lnTo>
                    <a:pt x="34053" y="123519"/>
                  </a:lnTo>
                  <a:lnTo>
                    <a:pt x="58661" y="88708"/>
                  </a:lnTo>
                  <a:lnTo>
                    <a:pt x="88724" y="58649"/>
                  </a:lnTo>
                  <a:lnTo>
                    <a:pt x="123536" y="34045"/>
                  </a:lnTo>
                  <a:lnTo>
                    <a:pt x="162393" y="15600"/>
                  </a:lnTo>
                  <a:lnTo>
                    <a:pt x="204592" y="4017"/>
                  </a:lnTo>
                  <a:lnTo>
                    <a:pt x="249428" y="0"/>
                  </a:lnTo>
                  <a:lnTo>
                    <a:pt x="7314184" y="0"/>
                  </a:lnTo>
                  <a:lnTo>
                    <a:pt x="7359029" y="4017"/>
                  </a:lnTo>
                  <a:lnTo>
                    <a:pt x="7401233" y="15600"/>
                  </a:lnTo>
                  <a:lnTo>
                    <a:pt x="7440092" y="34045"/>
                  </a:lnTo>
                  <a:lnTo>
                    <a:pt x="7474903" y="58649"/>
                  </a:lnTo>
                  <a:lnTo>
                    <a:pt x="7504962" y="88708"/>
                  </a:lnTo>
                  <a:lnTo>
                    <a:pt x="7529566" y="123519"/>
                  </a:lnTo>
                  <a:lnTo>
                    <a:pt x="7548011" y="162378"/>
                  </a:lnTo>
                  <a:lnTo>
                    <a:pt x="7559594" y="204582"/>
                  </a:lnTo>
                  <a:lnTo>
                    <a:pt x="7563611" y="249428"/>
                  </a:lnTo>
                  <a:lnTo>
                    <a:pt x="7563611" y="1247140"/>
                  </a:lnTo>
                  <a:lnTo>
                    <a:pt x="7559594" y="1291975"/>
                  </a:lnTo>
                  <a:lnTo>
                    <a:pt x="7548011" y="1334174"/>
                  </a:lnTo>
                  <a:lnTo>
                    <a:pt x="7529566" y="1373031"/>
                  </a:lnTo>
                  <a:lnTo>
                    <a:pt x="7504962" y="1407843"/>
                  </a:lnTo>
                  <a:lnTo>
                    <a:pt x="7474903" y="1437906"/>
                  </a:lnTo>
                  <a:lnTo>
                    <a:pt x="7440092" y="1462514"/>
                  </a:lnTo>
                  <a:lnTo>
                    <a:pt x="7401233" y="1480963"/>
                  </a:lnTo>
                  <a:lnTo>
                    <a:pt x="7359029" y="1492549"/>
                  </a:lnTo>
                  <a:lnTo>
                    <a:pt x="7314184" y="1496568"/>
                  </a:lnTo>
                  <a:lnTo>
                    <a:pt x="249428" y="1496568"/>
                  </a:lnTo>
                  <a:lnTo>
                    <a:pt x="204592" y="1492549"/>
                  </a:lnTo>
                  <a:lnTo>
                    <a:pt x="162393" y="1480963"/>
                  </a:lnTo>
                  <a:lnTo>
                    <a:pt x="123536" y="1462514"/>
                  </a:lnTo>
                  <a:lnTo>
                    <a:pt x="88724" y="1437906"/>
                  </a:lnTo>
                  <a:lnTo>
                    <a:pt x="58661" y="1407843"/>
                  </a:lnTo>
                  <a:lnTo>
                    <a:pt x="34053" y="1373031"/>
                  </a:lnTo>
                  <a:lnTo>
                    <a:pt x="15604" y="1334174"/>
                  </a:lnTo>
                  <a:lnTo>
                    <a:pt x="4018" y="1291975"/>
                  </a:lnTo>
                  <a:lnTo>
                    <a:pt x="0" y="1247140"/>
                  </a:lnTo>
                  <a:lnTo>
                    <a:pt x="0" y="24942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13890" y="2791459"/>
            <a:ext cx="6629909" cy="22076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83385" algn="l"/>
              </a:tabLst>
            </a:pPr>
            <a:r>
              <a:rPr sz="4800" spc="-180" dirty="0">
                <a:solidFill>
                  <a:srgbClr val="FFFFFF"/>
                </a:solidFill>
                <a:latin typeface="Times New Roman"/>
                <a:cs typeface="Times New Roman"/>
              </a:rPr>
              <a:t>Web	</a:t>
            </a:r>
            <a:r>
              <a:rPr sz="4800" dirty="0">
                <a:solidFill>
                  <a:srgbClr val="FFFFFF"/>
                </a:solidFill>
                <a:latin typeface="Times New Roman"/>
                <a:cs typeface="Times New Roman"/>
              </a:rPr>
              <a:t>2.0</a:t>
            </a:r>
            <a:endParaRPr sz="4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65"/>
              </a:spcBef>
            </a:pPr>
            <a:r>
              <a:rPr lang="en-US" sz="4800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Social Networking System</a:t>
            </a:r>
            <a:endParaRPr sz="48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09386" y="6072632"/>
            <a:ext cx="501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16/03/20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94372" y="6141211"/>
            <a:ext cx="85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FCAEE"/>
                </a:solidFill>
                <a:latin typeface="Trebuchet MS"/>
                <a:cs typeface="Trebuchet MS"/>
              </a:rPr>
              <a:t>2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0"/>
            <a:ext cx="9124950" cy="6867525"/>
            <a:chOff x="24383" y="0"/>
            <a:chExt cx="9124950" cy="6867525"/>
          </a:xfrm>
        </p:grpSpPr>
        <p:sp>
          <p:nvSpPr>
            <p:cNvPr id="3" name="object 3"/>
            <p:cNvSpPr/>
            <p:nvPr/>
          </p:nvSpPr>
          <p:spPr>
            <a:xfrm>
              <a:off x="377662" y="321180"/>
              <a:ext cx="725990" cy="2600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3064" y="153923"/>
              <a:ext cx="580644" cy="7071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9095" y="143255"/>
              <a:ext cx="608076" cy="7071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6547" y="153923"/>
              <a:ext cx="827531" cy="7071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43456" y="143255"/>
              <a:ext cx="987552" cy="7071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10383" y="153923"/>
              <a:ext cx="621792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11551" y="143255"/>
              <a:ext cx="2508504" cy="7071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496" y="524255"/>
              <a:ext cx="696468" cy="7071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4339" y="534923"/>
              <a:ext cx="580644" cy="7071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4360" y="524255"/>
              <a:ext cx="1014984" cy="7071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88720" y="534923"/>
              <a:ext cx="498348" cy="7071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63980" y="524255"/>
              <a:ext cx="545592" cy="7071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88947" y="534923"/>
              <a:ext cx="827531" cy="7071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95856" y="524255"/>
              <a:ext cx="3526536" cy="7071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43611" y="224154"/>
            <a:ext cx="486791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spc="-10" dirty="0"/>
              <a:t>Bán </a:t>
            </a:r>
            <a:r>
              <a:rPr sz="2500" spc="-70" dirty="0"/>
              <a:t>l</a:t>
            </a:r>
            <a:r>
              <a:rPr sz="2500" spc="-70" dirty="0">
                <a:latin typeface="Arial"/>
                <a:cs typeface="Arial"/>
              </a:rPr>
              <a:t>ẻ </a:t>
            </a:r>
            <a:r>
              <a:rPr sz="2500" spc="-85" dirty="0"/>
              <a:t>h</a:t>
            </a:r>
            <a:r>
              <a:rPr sz="2500" spc="-85" dirty="0">
                <a:latin typeface="Arial"/>
                <a:cs typeface="Arial"/>
              </a:rPr>
              <a:t>ướ</a:t>
            </a:r>
            <a:r>
              <a:rPr sz="2500" spc="-85" dirty="0"/>
              <a:t>ng </a:t>
            </a:r>
            <a:r>
              <a:rPr sz="2500" spc="-70" dirty="0"/>
              <a:t>t</a:t>
            </a:r>
            <a:r>
              <a:rPr sz="2500" spc="-70" dirty="0">
                <a:latin typeface="Arial"/>
                <a:cs typeface="Arial"/>
              </a:rPr>
              <a:t>ớ</a:t>
            </a:r>
            <a:r>
              <a:rPr sz="2500" spc="-70" dirty="0"/>
              <a:t>i </a:t>
            </a:r>
            <a:r>
              <a:rPr sz="2500" spc="-5" dirty="0"/>
              <a:t>khách hàng:  </a:t>
            </a:r>
            <a:r>
              <a:rPr sz="2500" spc="-65" dirty="0"/>
              <a:t>Ti</a:t>
            </a:r>
            <a:r>
              <a:rPr sz="2500" spc="-65" dirty="0">
                <a:latin typeface="Arial"/>
                <a:cs typeface="Arial"/>
              </a:rPr>
              <a:t>ế</a:t>
            </a:r>
            <a:r>
              <a:rPr sz="2500" spc="-65" dirty="0"/>
              <a:t>p </a:t>
            </a:r>
            <a:r>
              <a:rPr sz="2500" spc="-35" dirty="0"/>
              <a:t>th</a:t>
            </a:r>
            <a:r>
              <a:rPr sz="2500" spc="-35" dirty="0">
                <a:latin typeface="Arial"/>
                <a:cs typeface="Arial"/>
              </a:rPr>
              <a:t>ị </a:t>
            </a:r>
            <a:r>
              <a:rPr sz="2500" spc="-85" dirty="0"/>
              <a:t>t</a:t>
            </a:r>
            <a:r>
              <a:rPr sz="2500" spc="-85" dirty="0">
                <a:latin typeface="Arial"/>
                <a:cs typeface="Arial"/>
              </a:rPr>
              <a:t>ươ</a:t>
            </a:r>
            <a:r>
              <a:rPr sz="2500" spc="-85" dirty="0"/>
              <a:t>ng </a:t>
            </a:r>
            <a:r>
              <a:rPr sz="2500" spc="-5" dirty="0"/>
              <a:t>tác &amp; cá nhân</a:t>
            </a:r>
            <a:r>
              <a:rPr sz="2500" spc="235" dirty="0"/>
              <a:t> </a:t>
            </a:r>
            <a:r>
              <a:rPr sz="2500" spc="-5" dirty="0"/>
              <a:t>hóa</a:t>
            </a:r>
            <a:endParaRPr sz="25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16351" y="1062227"/>
            <a:ext cx="3998976" cy="55793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0"/>
            <a:ext cx="9124950" cy="6867525"/>
            <a:chOff x="24383" y="0"/>
            <a:chExt cx="9124950" cy="6867525"/>
          </a:xfrm>
        </p:grpSpPr>
        <p:sp>
          <p:nvSpPr>
            <p:cNvPr id="3" name="object 3"/>
            <p:cNvSpPr/>
            <p:nvPr/>
          </p:nvSpPr>
          <p:spPr>
            <a:xfrm>
              <a:off x="377662" y="321180"/>
              <a:ext cx="725990" cy="2600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3064" y="153923"/>
              <a:ext cx="580644" cy="7071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9095" y="143255"/>
              <a:ext cx="608076" cy="7071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6547" y="153923"/>
              <a:ext cx="827531" cy="7071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43456" y="143255"/>
              <a:ext cx="987552" cy="7071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10383" y="153923"/>
              <a:ext cx="621792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11551" y="143255"/>
              <a:ext cx="2508504" cy="7071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496" y="524255"/>
              <a:ext cx="656844" cy="7071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4715" y="524255"/>
              <a:ext cx="536447" cy="7071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0539" y="524255"/>
              <a:ext cx="2604516" cy="7071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94432" y="534923"/>
              <a:ext cx="580644" cy="7071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54451" y="524255"/>
              <a:ext cx="1014984" cy="7071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48812" y="534923"/>
              <a:ext cx="498348" cy="7071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24072" y="524255"/>
              <a:ext cx="733044" cy="7071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36492" y="534923"/>
              <a:ext cx="580643" cy="7071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94048" y="524255"/>
              <a:ext cx="608076" cy="7071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81499" y="534923"/>
              <a:ext cx="580644" cy="70713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39055" y="524255"/>
              <a:ext cx="594360" cy="7071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12792" y="534923"/>
              <a:ext cx="580643" cy="7071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68824" y="524255"/>
              <a:ext cx="640079" cy="7071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88280" y="534923"/>
              <a:ext cx="580644" cy="7071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48299" y="524255"/>
              <a:ext cx="605027" cy="70713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43611" y="224154"/>
            <a:ext cx="550100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0" dirty="0"/>
              <a:t>Bán </a:t>
            </a:r>
            <a:r>
              <a:rPr sz="2500" spc="-70" dirty="0"/>
              <a:t>l</a:t>
            </a:r>
            <a:r>
              <a:rPr sz="2500" spc="-70" dirty="0">
                <a:latin typeface="Arial"/>
                <a:cs typeface="Arial"/>
              </a:rPr>
              <a:t>ẻ </a:t>
            </a:r>
            <a:r>
              <a:rPr sz="2500" spc="-85" dirty="0"/>
              <a:t>h</a:t>
            </a:r>
            <a:r>
              <a:rPr sz="2500" spc="-85" dirty="0">
                <a:latin typeface="Arial"/>
                <a:cs typeface="Arial"/>
              </a:rPr>
              <a:t>ướ</a:t>
            </a:r>
            <a:r>
              <a:rPr sz="2500" spc="-85" dirty="0"/>
              <a:t>ng </a:t>
            </a:r>
            <a:r>
              <a:rPr sz="2500" spc="-70" dirty="0"/>
              <a:t>t</a:t>
            </a:r>
            <a:r>
              <a:rPr sz="2500" spc="-70" dirty="0">
                <a:latin typeface="Arial"/>
                <a:cs typeface="Arial"/>
              </a:rPr>
              <a:t>ớ</a:t>
            </a:r>
            <a:r>
              <a:rPr sz="2500" spc="-70" dirty="0"/>
              <a:t>i </a:t>
            </a:r>
            <a:r>
              <a:rPr sz="2500" spc="-5" dirty="0"/>
              <a:t>khách</a:t>
            </a:r>
            <a:r>
              <a:rPr sz="2500" spc="320" dirty="0"/>
              <a:t> </a:t>
            </a:r>
            <a:r>
              <a:rPr sz="2500" spc="-5" dirty="0"/>
              <a:t>hàng: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500" spc="-5" dirty="0"/>
              <a:t>M-commerce &amp; </a:t>
            </a:r>
            <a:r>
              <a:rPr sz="2500" spc="-40" dirty="0"/>
              <a:t>ti</a:t>
            </a:r>
            <a:r>
              <a:rPr sz="2500" spc="-40" dirty="0">
                <a:latin typeface="Arial"/>
                <a:cs typeface="Arial"/>
              </a:rPr>
              <a:t>ế</a:t>
            </a:r>
            <a:r>
              <a:rPr sz="2500" spc="-40" dirty="0"/>
              <a:t>p </a:t>
            </a:r>
            <a:r>
              <a:rPr sz="2500" spc="-35" dirty="0"/>
              <a:t>th</a:t>
            </a:r>
            <a:r>
              <a:rPr sz="2500" spc="-35" dirty="0">
                <a:latin typeface="Arial"/>
                <a:cs typeface="Arial"/>
              </a:rPr>
              <a:t>ị </a:t>
            </a:r>
            <a:r>
              <a:rPr sz="2500" spc="-50" dirty="0"/>
              <a:t>th</a:t>
            </a:r>
            <a:r>
              <a:rPr sz="2500" spc="-50" dirty="0">
                <a:latin typeface="Arial"/>
                <a:cs typeface="Arial"/>
              </a:rPr>
              <a:t>ế </a:t>
            </a:r>
            <a:r>
              <a:rPr sz="2500" spc="-70" dirty="0"/>
              <a:t>h</a:t>
            </a:r>
            <a:r>
              <a:rPr sz="2500" spc="-70" dirty="0">
                <a:latin typeface="Arial"/>
                <a:cs typeface="Arial"/>
              </a:rPr>
              <a:t>ệ </a:t>
            </a:r>
            <a:r>
              <a:rPr sz="2500" spc="-70" dirty="0"/>
              <a:t>k</a:t>
            </a:r>
            <a:r>
              <a:rPr sz="2500" spc="-70" dirty="0">
                <a:latin typeface="Arial"/>
                <a:cs typeface="Arial"/>
              </a:rPr>
              <a:t>ế</a:t>
            </a:r>
            <a:r>
              <a:rPr sz="2500" spc="430" dirty="0">
                <a:latin typeface="Arial"/>
                <a:cs typeface="Arial"/>
              </a:rPr>
              <a:t> </a:t>
            </a:r>
            <a:r>
              <a:rPr sz="2500" spc="-40" dirty="0"/>
              <a:t>ti</a:t>
            </a:r>
            <a:r>
              <a:rPr sz="2500" spc="-40" dirty="0">
                <a:latin typeface="Arial"/>
                <a:cs typeface="Arial"/>
              </a:rPr>
              <a:t>ế</a:t>
            </a:r>
            <a:r>
              <a:rPr sz="2500" spc="-40" dirty="0"/>
              <a:t>p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66115" y="1190244"/>
            <a:ext cx="6975475" cy="3694429"/>
            <a:chOff x="166115" y="1190244"/>
            <a:chExt cx="6975475" cy="3694429"/>
          </a:xfrm>
        </p:grpSpPr>
        <p:sp>
          <p:nvSpPr>
            <p:cNvPr id="27" name="object 27"/>
            <p:cNvSpPr/>
            <p:nvPr/>
          </p:nvSpPr>
          <p:spPr>
            <a:xfrm>
              <a:off x="166115" y="1190244"/>
              <a:ext cx="3156204" cy="67970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16936" y="1190244"/>
              <a:ext cx="507491" cy="67970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19043" y="1190244"/>
              <a:ext cx="1941576" cy="67970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0311" y="1699260"/>
              <a:ext cx="531876" cy="52577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09015" y="1609344"/>
              <a:ext cx="1100328" cy="67970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78635" y="1609344"/>
              <a:ext cx="659892" cy="67970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9343" y="1609344"/>
              <a:ext cx="1219200" cy="67970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99360" y="1609344"/>
              <a:ext cx="879348" cy="679703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51048" y="1609344"/>
              <a:ext cx="1065276" cy="67970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788663" y="1609344"/>
              <a:ext cx="710184" cy="679703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169663" y="1609344"/>
              <a:ext cx="995172" cy="67970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835651" y="1609344"/>
              <a:ext cx="964691" cy="679703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69636" y="1609344"/>
              <a:ext cx="829056" cy="67970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67983" y="1609344"/>
              <a:ext cx="947928" cy="679703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09015" y="1901952"/>
              <a:ext cx="964691" cy="67970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44524" y="1901952"/>
              <a:ext cx="3659124" cy="67970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10311" y="2412491"/>
              <a:ext cx="531876" cy="52577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09015" y="2322576"/>
              <a:ext cx="777240" cy="67970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58596" y="2322576"/>
              <a:ext cx="1065276" cy="67970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696212" y="2322576"/>
              <a:ext cx="879348" cy="679703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247899" y="2322576"/>
              <a:ext cx="829056" cy="67970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746248" y="2322576"/>
              <a:ext cx="1014984" cy="67970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32048" y="2322576"/>
              <a:ext cx="1048512" cy="679703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152900" y="2322576"/>
              <a:ext cx="998220" cy="67970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820412" y="2322576"/>
              <a:ext cx="1065276" cy="679703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559551" y="2322576"/>
              <a:ext cx="981455" cy="679703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11824" y="2322576"/>
              <a:ext cx="829055" cy="67970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9015" y="2615183"/>
              <a:ext cx="964691" cy="67970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44524" y="2615183"/>
              <a:ext cx="726948" cy="679703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542288" y="2615183"/>
              <a:ext cx="1014984" cy="679703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228088" y="2615183"/>
              <a:ext cx="1066800" cy="679703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964180" y="2615183"/>
              <a:ext cx="961644" cy="679703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595115" y="2615183"/>
              <a:ext cx="897636" cy="679703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162044" y="2615183"/>
              <a:ext cx="879348" cy="679703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712207" y="2615183"/>
              <a:ext cx="1199388" cy="679703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506212" y="2615183"/>
              <a:ext cx="829056" cy="679703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006083" y="2615183"/>
              <a:ext cx="795528" cy="679703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09015" y="2907792"/>
              <a:ext cx="879347" cy="679703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59179" y="2907792"/>
              <a:ext cx="736092" cy="679703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389888" y="2907792"/>
              <a:ext cx="897636" cy="67970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956815" y="2907792"/>
              <a:ext cx="862583" cy="679703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10311" y="3416808"/>
              <a:ext cx="531876" cy="52577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09015" y="3326892"/>
              <a:ext cx="1082040" cy="67970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63396" y="3326892"/>
              <a:ext cx="1050036" cy="679704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982723" y="3326892"/>
              <a:ext cx="964691" cy="67970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616708" y="3326892"/>
              <a:ext cx="812292" cy="679704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099815" y="3326892"/>
              <a:ext cx="643128" cy="67970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412236" y="3326892"/>
              <a:ext cx="728472" cy="679704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10000" y="3326892"/>
              <a:ext cx="862584" cy="67970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343400" y="3326892"/>
              <a:ext cx="1048512" cy="679704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064251" y="3326892"/>
              <a:ext cx="922020" cy="679704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580887" y="3326892"/>
              <a:ext cx="964691" cy="67970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216395" y="3326892"/>
              <a:ext cx="812292" cy="679704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09015" y="3619500"/>
              <a:ext cx="707135" cy="679704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86967" y="3619500"/>
              <a:ext cx="736092" cy="679704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217676" y="3619500"/>
              <a:ext cx="1336548" cy="679704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225039" y="3619500"/>
              <a:ext cx="862584" cy="679704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758439" y="3619500"/>
              <a:ext cx="1284732" cy="679704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637787" y="3619500"/>
              <a:ext cx="1031748" cy="679704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341875" y="3619500"/>
              <a:ext cx="862584" cy="679704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869180" y="3619500"/>
              <a:ext cx="941831" cy="679704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405627" y="3619500"/>
              <a:ext cx="1217676" cy="679704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295644" y="3619500"/>
              <a:ext cx="845820" cy="679704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09015" y="3912108"/>
              <a:ext cx="736091" cy="679704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39724" y="3912108"/>
              <a:ext cx="829056" cy="67970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338071" y="3912108"/>
              <a:ext cx="964691" cy="67970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972055" y="3912108"/>
              <a:ext cx="726948" cy="67970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371343" y="3912108"/>
              <a:ext cx="1033271" cy="679704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073908" y="3912108"/>
              <a:ext cx="926592" cy="679704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672839" y="3912108"/>
              <a:ext cx="879348" cy="67970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224527" y="3912108"/>
              <a:ext cx="845820" cy="679704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739639" y="3912108"/>
              <a:ext cx="931163" cy="679704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340095" y="3912108"/>
              <a:ext cx="830579" cy="679704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838444" y="3912108"/>
              <a:ext cx="812292" cy="679704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09015" y="4204716"/>
              <a:ext cx="2045208" cy="679704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148839" y="4204716"/>
              <a:ext cx="998219" cy="679704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819399" y="4204716"/>
              <a:ext cx="643127" cy="67970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131820" y="4204716"/>
              <a:ext cx="896111" cy="679704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700271" y="4204716"/>
              <a:ext cx="1048512" cy="679704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421124" y="4204716"/>
              <a:ext cx="879348" cy="679704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971287" y="4204716"/>
              <a:ext cx="998219" cy="679704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564124" y="4204716"/>
              <a:ext cx="559308" cy="679704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343611" y="1212088"/>
            <a:ext cx="6596380" cy="346011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dirty="0">
                <a:solidFill>
                  <a:srgbClr val="008000"/>
                </a:solidFill>
                <a:latin typeface="Times New Roman"/>
                <a:cs typeface="Times New Roman"/>
              </a:rPr>
              <a:t>Mobile </a:t>
            </a:r>
            <a:r>
              <a:rPr sz="2400" b="1" spc="-10" dirty="0">
                <a:solidFill>
                  <a:srgbClr val="008000"/>
                </a:solidFill>
                <a:latin typeface="Times New Roman"/>
                <a:cs typeface="Times New Roman"/>
              </a:rPr>
              <a:t>commerce</a:t>
            </a:r>
            <a:r>
              <a:rPr sz="2400" b="1" spc="-6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(m-commerce):</a:t>
            </a:r>
            <a:endParaRPr sz="2400">
              <a:latin typeface="Times New Roman"/>
              <a:cs typeface="Times New Roman"/>
            </a:endParaRPr>
          </a:p>
          <a:p>
            <a:pPr marL="354965" marR="230504" indent="-342900">
              <a:lnSpc>
                <a:spcPts val="2300"/>
              </a:lnSpc>
              <a:spcBef>
                <a:spcPts val="980"/>
              </a:spcBef>
              <a:tabLst>
                <a:tab pos="354965" algn="l"/>
              </a:tabLst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Thiết bị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không dây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dùng để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thực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hiện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các giao 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dịch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B2B &amp; B2C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qua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Internet</a:t>
            </a:r>
            <a:endParaRPr sz="2400">
              <a:latin typeface="Times New Roman"/>
              <a:cs typeface="Times New Roman"/>
            </a:endParaRPr>
          </a:p>
          <a:p>
            <a:pPr marL="354965" marR="105410" indent="-342900">
              <a:lnSpc>
                <a:spcPts val="231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Cá nhân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hóa mở rộng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bằng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cách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phân phối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các 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dịch vụ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cộng thêm trực tiếp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đến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KH ở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bất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lúc 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nào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&amp; mọi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chổ</a:t>
            </a:r>
            <a:endParaRPr sz="240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80000"/>
              </a:lnSpc>
              <a:spcBef>
                <a:spcPts val="1005"/>
              </a:spcBef>
              <a:tabLst>
                <a:tab pos="354965" algn="l"/>
              </a:tabLst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Phần mềm theo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dỏi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vị trí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cho phép DN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theo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dỏi 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sự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di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chuyển của KH &amp;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cung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cấp </a:t>
            </a:r>
            <a:r>
              <a:rPr sz="2400" b="1" spc="-65" dirty="0">
                <a:solidFill>
                  <a:srgbClr val="003399"/>
                </a:solidFill>
                <a:latin typeface="Times New Roman"/>
                <a:cs typeface="Times New Roman"/>
              </a:rPr>
              <a:t>TT,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quảng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cáo  &amp; các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dịch vụ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khác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như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báo cáo thời tiết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địa  phương day định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vị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nhà hàng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gần</a:t>
            </a:r>
            <a:r>
              <a:rPr sz="2400" b="1" spc="20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nhất.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0"/>
            <a:ext cx="9124950" cy="6867525"/>
            <a:chOff x="24383" y="0"/>
            <a:chExt cx="9124950" cy="6867525"/>
          </a:xfrm>
        </p:grpSpPr>
        <p:sp>
          <p:nvSpPr>
            <p:cNvPr id="3" name="object 3"/>
            <p:cNvSpPr/>
            <p:nvPr/>
          </p:nvSpPr>
          <p:spPr>
            <a:xfrm>
              <a:off x="377662" y="321180"/>
              <a:ext cx="725990" cy="2600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3064" y="153923"/>
              <a:ext cx="580644" cy="7071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9095" y="143255"/>
              <a:ext cx="608076" cy="7071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6547" y="153923"/>
              <a:ext cx="827531" cy="7071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43456" y="143255"/>
              <a:ext cx="987552" cy="7071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10383" y="153923"/>
              <a:ext cx="621792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11551" y="143255"/>
              <a:ext cx="2508504" cy="7071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496" y="524255"/>
              <a:ext cx="656844" cy="7071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4715" y="524255"/>
              <a:ext cx="536447" cy="7071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0539" y="524255"/>
              <a:ext cx="2604516" cy="7071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94432" y="534923"/>
              <a:ext cx="580644" cy="7071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54451" y="524255"/>
              <a:ext cx="1014984" cy="7071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48812" y="534923"/>
              <a:ext cx="498348" cy="7071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24072" y="524255"/>
              <a:ext cx="733044" cy="7071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36492" y="534923"/>
              <a:ext cx="580643" cy="7071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94048" y="524255"/>
              <a:ext cx="608076" cy="7071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81499" y="534923"/>
              <a:ext cx="580644" cy="70713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39055" y="524255"/>
              <a:ext cx="594360" cy="7071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12792" y="534923"/>
              <a:ext cx="580643" cy="7071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68824" y="524255"/>
              <a:ext cx="640079" cy="7071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88280" y="534923"/>
              <a:ext cx="580644" cy="7071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48299" y="524255"/>
              <a:ext cx="605027" cy="70713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43611" y="224154"/>
            <a:ext cx="550100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0" dirty="0"/>
              <a:t>Bán </a:t>
            </a:r>
            <a:r>
              <a:rPr sz="2500" spc="-70" dirty="0"/>
              <a:t>l</a:t>
            </a:r>
            <a:r>
              <a:rPr sz="2500" spc="-70" dirty="0">
                <a:latin typeface="Arial"/>
                <a:cs typeface="Arial"/>
              </a:rPr>
              <a:t>ẻ </a:t>
            </a:r>
            <a:r>
              <a:rPr sz="2500" spc="-85" dirty="0"/>
              <a:t>h</a:t>
            </a:r>
            <a:r>
              <a:rPr sz="2500" spc="-85" dirty="0">
                <a:latin typeface="Arial"/>
                <a:cs typeface="Arial"/>
              </a:rPr>
              <a:t>ướ</a:t>
            </a:r>
            <a:r>
              <a:rPr sz="2500" spc="-85" dirty="0"/>
              <a:t>ng </a:t>
            </a:r>
            <a:r>
              <a:rPr sz="2500" spc="-70" dirty="0"/>
              <a:t>t</a:t>
            </a:r>
            <a:r>
              <a:rPr sz="2500" spc="-70" dirty="0">
                <a:latin typeface="Arial"/>
                <a:cs typeface="Arial"/>
              </a:rPr>
              <a:t>ớ</a:t>
            </a:r>
            <a:r>
              <a:rPr sz="2500" spc="-70" dirty="0"/>
              <a:t>i </a:t>
            </a:r>
            <a:r>
              <a:rPr sz="2500" spc="-5" dirty="0"/>
              <a:t>khách</a:t>
            </a:r>
            <a:r>
              <a:rPr sz="2500" spc="320" dirty="0"/>
              <a:t> </a:t>
            </a:r>
            <a:r>
              <a:rPr sz="2500" spc="-5" dirty="0"/>
              <a:t>hàng: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500" spc="-5" dirty="0"/>
              <a:t>M-commerce &amp; </a:t>
            </a:r>
            <a:r>
              <a:rPr sz="2500" spc="-40" dirty="0"/>
              <a:t>ti</a:t>
            </a:r>
            <a:r>
              <a:rPr sz="2500" spc="-40" dirty="0">
                <a:latin typeface="Arial"/>
                <a:cs typeface="Arial"/>
              </a:rPr>
              <a:t>ế</a:t>
            </a:r>
            <a:r>
              <a:rPr sz="2500" spc="-40" dirty="0"/>
              <a:t>p </a:t>
            </a:r>
            <a:r>
              <a:rPr sz="2500" spc="-35" dirty="0"/>
              <a:t>th</a:t>
            </a:r>
            <a:r>
              <a:rPr sz="2500" spc="-35" dirty="0">
                <a:latin typeface="Arial"/>
                <a:cs typeface="Arial"/>
              </a:rPr>
              <a:t>ị </a:t>
            </a:r>
            <a:r>
              <a:rPr sz="2500" spc="-50" dirty="0"/>
              <a:t>th</a:t>
            </a:r>
            <a:r>
              <a:rPr sz="2500" spc="-50" dirty="0">
                <a:latin typeface="Arial"/>
                <a:cs typeface="Arial"/>
              </a:rPr>
              <a:t>ế </a:t>
            </a:r>
            <a:r>
              <a:rPr sz="2500" spc="-70" dirty="0"/>
              <a:t>h</a:t>
            </a:r>
            <a:r>
              <a:rPr sz="2500" spc="-70" dirty="0">
                <a:latin typeface="Arial"/>
                <a:cs typeface="Arial"/>
              </a:rPr>
              <a:t>ệ </a:t>
            </a:r>
            <a:r>
              <a:rPr sz="2500" spc="-70" dirty="0"/>
              <a:t>k</a:t>
            </a:r>
            <a:r>
              <a:rPr sz="2500" spc="-70" dirty="0">
                <a:latin typeface="Arial"/>
                <a:cs typeface="Arial"/>
              </a:rPr>
              <a:t>ế</a:t>
            </a:r>
            <a:r>
              <a:rPr sz="2500" spc="430" dirty="0">
                <a:latin typeface="Arial"/>
                <a:cs typeface="Arial"/>
              </a:rPr>
              <a:t> </a:t>
            </a:r>
            <a:r>
              <a:rPr sz="2500" spc="-40" dirty="0"/>
              <a:t>ti</a:t>
            </a:r>
            <a:r>
              <a:rPr sz="2500" spc="-40" dirty="0">
                <a:latin typeface="Arial"/>
                <a:cs typeface="Arial"/>
              </a:rPr>
              <a:t>ế</a:t>
            </a:r>
            <a:r>
              <a:rPr sz="2500" spc="-40" dirty="0"/>
              <a:t>p</a:t>
            </a:r>
            <a:endParaRPr sz="25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9288" y="1235963"/>
            <a:ext cx="7696200" cy="4962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0"/>
            <a:ext cx="9124950" cy="6867525"/>
            <a:chOff x="24383" y="0"/>
            <a:chExt cx="9124950" cy="6867525"/>
          </a:xfrm>
        </p:grpSpPr>
        <p:sp>
          <p:nvSpPr>
            <p:cNvPr id="3" name="object 3"/>
            <p:cNvSpPr/>
            <p:nvPr/>
          </p:nvSpPr>
          <p:spPr>
            <a:xfrm>
              <a:off x="377662" y="321180"/>
              <a:ext cx="725990" cy="2600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3064" y="153923"/>
              <a:ext cx="580644" cy="7071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9095" y="143255"/>
              <a:ext cx="608076" cy="7071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6547" y="153923"/>
              <a:ext cx="827531" cy="7071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43456" y="143255"/>
              <a:ext cx="987552" cy="7071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10383" y="153923"/>
              <a:ext cx="621792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11551" y="143255"/>
              <a:ext cx="2508504" cy="7071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496" y="524255"/>
              <a:ext cx="2345436" cy="7071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83307" y="534923"/>
              <a:ext cx="626363" cy="7071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83535" y="524255"/>
              <a:ext cx="792480" cy="7071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55391" y="534923"/>
              <a:ext cx="591311" cy="7071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26079" y="524255"/>
              <a:ext cx="847344" cy="7071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52799" y="534923"/>
              <a:ext cx="591312" cy="7071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43611" y="224154"/>
            <a:ext cx="437007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spc="-10" dirty="0"/>
              <a:t>Bán </a:t>
            </a:r>
            <a:r>
              <a:rPr sz="2500" spc="-70" dirty="0"/>
              <a:t>l</a:t>
            </a:r>
            <a:r>
              <a:rPr sz="2500" spc="-70" dirty="0">
                <a:latin typeface="Arial"/>
                <a:cs typeface="Arial"/>
              </a:rPr>
              <a:t>ẻ </a:t>
            </a:r>
            <a:r>
              <a:rPr sz="2500" spc="-85" dirty="0"/>
              <a:t>h</a:t>
            </a:r>
            <a:r>
              <a:rPr sz="2500" spc="-85" dirty="0">
                <a:latin typeface="Arial"/>
                <a:cs typeface="Arial"/>
              </a:rPr>
              <a:t>ướ</a:t>
            </a:r>
            <a:r>
              <a:rPr sz="2500" spc="-85" dirty="0"/>
              <a:t>ng </a:t>
            </a:r>
            <a:r>
              <a:rPr sz="2500" spc="-70" dirty="0"/>
              <a:t>t</a:t>
            </a:r>
            <a:r>
              <a:rPr sz="2500" spc="-70" dirty="0">
                <a:latin typeface="Arial"/>
                <a:cs typeface="Arial"/>
              </a:rPr>
              <a:t>ớ</a:t>
            </a:r>
            <a:r>
              <a:rPr sz="2500" spc="-70" dirty="0"/>
              <a:t>i </a:t>
            </a:r>
            <a:r>
              <a:rPr sz="2500" spc="-5" dirty="0"/>
              <a:t>khách hàng:  Khách hàng </a:t>
            </a:r>
            <a:r>
              <a:rPr sz="2500" spc="-100" dirty="0"/>
              <a:t>t</a:t>
            </a:r>
            <a:r>
              <a:rPr sz="2500" spc="-100" dirty="0">
                <a:latin typeface="Arial"/>
                <a:cs typeface="Arial"/>
              </a:rPr>
              <a:t>ự </a:t>
            </a:r>
            <a:r>
              <a:rPr sz="2500" spc="-50" dirty="0"/>
              <a:t>ph</a:t>
            </a:r>
            <a:r>
              <a:rPr sz="2500" spc="-50" dirty="0">
                <a:latin typeface="Arial"/>
                <a:cs typeface="Arial"/>
              </a:rPr>
              <a:t>ụ</a:t>
            </a:r>
            <a:r>
              <a:rPr sz="2500" spc="-50" dirty="0"/>
              <a:t>c</a:t>
            </a:r>
            <a:r>
              <a:rPr sz="2500" spc="150" dirty="0"/>
              <a:t> </a:t>
            </a:r>
            <a:r>
              <a:rPr sz="2500" spc="-95" dirty="0"/>
              <a:t>v</a:t>
            </a:r>
            <a:r>
              <a:rPr sz="2500" spc="-95" dirty="0">
                <a:latin typeface="Arial"/>
                <a:cs typeface="Arial"/>
              </a:rPr>
              <a:t>ụ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10311" y="1226819"/>
            <a:ext cx="7135495" cy="2909570"/>
            <a:chOff x="210311" y="1226819"/>
            <a:chExt cx="7135495" cy="2909570"/>
          </a:xfrm>
        </p:grpSpPr>
        <p:sp>
          <p:nvSpPr>
            <p:cNvPr id="18" name="object 18"/>
            <p:cNvSpPr/>
            <p:nvPr/>
          </p:nvSpPr>
          <p:spPr>
            <a:xfrm>
              <a:off x="375376" y="1431035"/>
              <a:ext cx="197160" cy="2240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9015" y="1226819"/>
              <a:ext cx="1176528" cy="67970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80159" y="1226819"/>
              <a:ext cx="1031747" cy="67970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78151" y="1226819"/>
              <a:ext cx="2090927" cy="67970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63696" y="1226819"/>
              <a:ext cx="1031748" cy="67970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66259" y="1226819"/>
              <a:ext cx="1133856" cy="67970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70932" y="1226819"/>
              <a:ext cx="1033272" cy="67970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75020" y="1226819"/>
              <a:ext cx="726948" cy="67970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72783" y="1226819"/>
              <a:ext cx="812291" cy="67970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9015" y="1556003"/>
              <a:ext cx="964691" cy="67970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44523" y="1556003"/>
              <a:ext cx="966215" cy="67970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78508" y="1556003"/>
              <a:ext cx="862583" cy="67970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311907" y="1556003"/>
              <a:ext cx="829056" cy="67970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10256" y="1556003"/>
              <a:ext cx="897636" cy="67970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77184" y="1556003"/>
              <a:ext cx="862584" cy="679703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910583" y="1556003"/>
              <a:ext cx="914400" cy="67970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94276" y="1556003"/>
              <a:ext cx="710184" cy="679703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875276" y="1556003"/>
              <a:ext cx="726948" cy="67970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273040" y="1556003"/>
              <a:ext cx="812291" cy="679703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754623" y="1556003"/>
              <a:ext cx="734568" cy="67970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083808" y="1556003"/>
              <a:ext cx="1048512" cy="679703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09015" y="1885187"/>
              <a:ext cx="726947" cy="67970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06779" y="1885187"/>
              <a:ext cx="880871" cy="67970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0311" y="2430780"/>
              <a:ext cx="531876" cy="52577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09015" y="2340863"/>
              <a:ext cx="873252" cy="67970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53084" y="2340863"/>
              <a:ext cx="745235" cy="679703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66087" y="2340863"/>
              <a:ext cx="862584" cy="67970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99488" y="2340863"/>
              <a:ext cx="812292" cy="67970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482595" y="2340863"/>
              <a:ext cx="734568" cy="67970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11779" y="2340863"/>
              <a:ext cx="1031747" cy="679703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515867" y="2340863"/>
              <a:ext cx="862584" cy="67970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043171" y="2340863"/>
              <a:ext cx="882396" cy="679703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520183" y="2340863"/>
              <a:ext cx="926591" cy="679703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119115" y="2340863"/>
              <a:ext cx="1065276" cy="679703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856732" y="2340863"/>
              <a:ext cx="862584" cy="67970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390132" y="2340863"/>
              <a:ext cx="955547" cy="679703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9015" y="2670047"/>
              <a:ext cx="1150620" cy="679703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331975" y="2670047"/>
              <a:ext cx="3416808" cy="679703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0311" y="3217163"/>
              <a:ext cx="531876" cy="52578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09015" y="3127247"/>
              <a:ext cx="819912" cy="679703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23543" y="3127247"/>
              <a:ext cx="1065276" cy="679703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662684" y="3127247"/>
              <a:ext cx="1050036" cy="679703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382011" y="3127247"/>
              <a:ext cx="914400" cy="67970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964179" y="3127247"/>
              <a:ext cx="693419" cy="679703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326891" y="3127247"/>
              <a:ext cx="812291" cy="679703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810000" y="3127247"/>
              <a:ext cx="897636" cy="679703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376927" y="3127247"/>
              <a:ext cx="912876" cy="679703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956047" y="3127247"/>
              <a:ext cx="1074420" cy="67970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625083" y="3127247"/>
              <a:ext cx="812291" cy="679703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105144" y="3127247"/>
              <a:ext cx="1022603" cy="679703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09015" y="3456431"/>
              <a:ext cx="1287780" cy="679703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343611" y="1302258"/>
            <a:ext cx="6726555" cy="26212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4965" marR="144145" indent="-342900" algn="just">
              <a:lnSpc>
                <a:spcPct val="90000"/>
              </a:lnSpc>
              <a:spcBef>
                <a:spcPts val="385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Công nghệ </a:t>
            </a:r>
            <a:r>
              <a:rPr sz="2400" b="1" spc="-50" dirty="0">
                <a:solidFill>
                  <a:srgbClr val="003399"/>
                </a:solidFill>
                <a:latin typeface="Times New Roman"/>
                <a:cs typeface="Times New Roman"/>
              </a:rPr>
              <a:t>Web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&amp; công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nghệ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mạng khác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đã </a:t>
            </a:r>
            <a:r>
              <a:rPr sz="2400" b="1" spc="-60" dirty="0">
                <a:solidFill>
                  <a:srgbClr val="003399"/>
                </a:solidFill>
                <a:latin typeface="Times New Roman"/>
                <a:cs typeface="Times New Roman"/>
              </a:rPr>
              <a:t>tạo 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điều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kiện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cho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các tiếp cận mới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để hổ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trợ &amp;</a:t>
            </a:r>
            <a:r>
              <a:rPr sz="2400" b="1" spc="-95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phục 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vụ</a:t>
            </a:r>
            <a:r>
              <a:rPr sz="2400" b="1" spc="-10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400" b="1" spc="5" dirty="0">
                <a:solidFill>
                  <a:srgbClr val="003399"/>
                </a:solidFill>
                <a:latin typeface="Times New Roman"/>
                <a:cs typeface="Times New Roman"/>
              </a:rPr>
              <a:t>KH</a:t>
            </a:r>
            <a:endParaRPr sz="2400">
              <a:latin typeface="Times New Roman"/>
              <a:cs typeface="Times New Roman"/>
            </a:endParaRPr>
          </a:p>
          <a:p>
            <a:pPr marL="354965" marR="5080" indent="-342900">
              <a:lnSpc>
                <a:spcPts val="2590"/>
              </a:lnSpc>
              <a:spcBef>
                <a:spcPts val="1040"/>
              </a:spcBef>
              <a:tabLst>
                <a:tab pos="354965" algn="l"/>
              </a:tabLst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400" b="1" spc="-65" dirty="0">
                <a:solidFill>
                  <a:srgbClr val="003399"/>
                </a:solidFill>
                <a:latin typeface="Times New Roman"/>
                <a:cs typeface="Times New Roman"/>
              </a:rPr>
              <a:t>Trả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lời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câu hỏi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&amp;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cung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cấp TT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hửu dụng cho </a:t>
            </a:r>
            <a:r>
              <a:rPr sz="2400" b="1" spc="5" dirty="0">
                <a:solidFill>
                  <a:srgbClr val="003399"/>
                </a:solidFill>
                <a:latin typeface="Times New Roman"/>
                <a:cs typeface="Times New Roman"/>
              </a:rPr>
              <a:t>KH 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thông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qua </a:t>
            </a:r>
            <a:r>
              <a:rPr sz="2400" b="1" spc="-45" dirty="0">
                <a:solidFill>
                  <a:srgbClr val="003399"/>
                </a:solidFill>
                <a:latin typeface="Times New Roman"/>
                <a:cs typeface="Times New Roman"/>
              </a:rPr>
              <a:t>Web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site hay</a:t>
            </a:r>
            <a:r>
              <a:rPr sz="2400" b="1" spc="-15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email</a:t>
            </a:r>
            <a:endParaRPr sz="2400">
              <a:latin typeface="Times New Roman"/>
              <a:cs typeface="Times New Roman"/>
            </a:endParaRPr>
          </a:p>
          <a:p>
            <a:pPr marL="354965" marR="223520" indent="-342900">
              <a:lnSpc>
                <a:spcPts val="259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SP phần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mềm mới có thể tích </a:t>
            </a:r>
            <a:r>
              <a:rPr sz="2400" b="1" spc="-5" dirty="0">
                <a:solidFill>
                  <a:srgbClr val="003399"/>
                </a:solidFill>
                <a:latin typeface="Times New Roman"/>
                <a:cs typeface="Times New Roman"/>
              </a:rPr>
              <a:t>hợp </a:t>
            </a:r>
            <a:r>
              <a:rPr sz="2400" b="1" spc="-50" dirty="0">
                <a:solidFill>
                  <a:srgbClr val="003399"/>
                </a:solidFill>
                <a:latin typeface="Times New Roman"/>
                <a:cs typeface="Times New Roman"/>
              </a:rPr>
              <a:t>Web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với</a:t>
            </a:r>
            <a:r>
              <a:rPr sz="2400" b="1" spc="-220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3399"/>
                </a:solidFill>
                <a:latin typeface="Times New Roman"/>
                <a:cs typeface="Times New Roman"/>
              </a:rPr>
              <a:t>Call  center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0"/>
            <a:ext cx="9124315" cy="6867525"/>
            <a:chOff x="24383" y="0"/>
            <a:chExt cx="9124315" cy="6867525"/>
          </a:xfrm>
        </p:grpSpPr>
        <p:sp>
          <p:nvSpPr>
            <p:cNvPr id="3" name="object 3"/>
            <p:cNvSpPr/>
            <p:nvPr/>
          </p:nvSpPr>
          <p:spPr>
            <a:xfrm>
              <a:off x="360047" y="321180"/>
              <a:ext cx="380198" cy="2600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9496" y="153923"/>
              <a:ext cx="827532" cy="7071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6403" y="143256"/>
              <a:ext cx="1135380" cy="7071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61160" y="153923"/>
              <a:ext cx="577595" cy="7071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18132" y="143256"/>
              <a:ext cx="891540" cy="7071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89048" y="153923"/>
              <a:ext cx="580644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49067" y="143256"/>
              <a:ext cx="829056" cy="7071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57500" y="153923"/>
              <a:ext cx="626363" cy="7071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57728" y="143256"/>
              <a:ext cx="673608" cy="7071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10712" y="153923"/>
              <a:ext cx="626363" cy="7071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16451" y="143256"/>
              <a:ext cx="2907792" cy="7071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03619" y="153923"/>
              <a:ext cx="580644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63639" y="143256"/>
              <a:ext cx="819912" cy="7071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8496" y="524255"/>
              <a:ext cx="2022348" cy="7071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60219" y="534923"/>
              <a:ext cx="580644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17776" y="524255"/>
              <a:ext cx="1021080" cy="7071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18232" y="534923"/>
              <a:ext cx="580644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78251" y="524255"/>
              <a:ext cx="705612" cy="70713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63239" y="534923"/>
              <a:ext cx="626363" cy="7071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68979" y="524255"/>
              <a:ext cx="1133855" cy="7071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82212" y="534923"/>
              <a:ext cx="621791" cy="70713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83380" y="524255"/>
              <a:ext cx="515112" cy="70713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43611" y="224154"/>
            <a:ext cx="643318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spc="-70" dirty="0"/>
              <a:t>Th</a:t>
            </a:r>
            <a:r>
              <a:rPr sz="2500" spc="-70" dirty="0">
                <a:latin typeface="Arial"/>
                <a:cs typeface="Arial"/>
              </a:rPr>
              <a:t>ươ</a:t>
            </a:r>
            <a:r>
              <a:rPr sz="2500" spc="-70" dirty="0"/>
              <a:t>ng </a:t>
            </a:r>
            <a:r>
              <a:rPr sz="2500" spc="-55" dirty="0"/>
              <a:t>m</a:t>
            </a:r>
            <a:r>
              <a:rPr sz="2500" spc="-55" dirty="0">
                <a:latin typeface="Arial"/>
                <a:cs typeface="Arial"/>
              </a:rPr>
              <a:t>ạ</a:t>
            </a:r>
            <a:r>
              <a:rPr sz="2500" spc="-55" dirty="0"/>
              <a:t>i </a:t>
            </a:r>
            <a:r>
              <a:rPr sz="2500" spc="-35" dirty="0"/>
              <a:t>đi</a:t>
            </a:r>
            <a:r>
              <a:rPr sz="2500" spc="-35" dirty="0">
                <a:latin typeface="Arial"/>
                <a:cs typeface="Arial"/>
              </a:rPr>
              <a:t>ệ</a:t>
            </a:r>
            <a:r>
              <a:rPr sz="2500" spc="-35" dirty="0"/>
              <a:t>n </a:t>
            </a:r>
            <a:r>
              <a:rPr sz="2500" spc="-100" dirty="0"/>
              <a:t>t</a:t>
            </a:r>
            <a:r>
              <a:rPr sz="2500" spc="-100" dirty="0">
                <a:latin typeface="Arial"/>
                <a:cs typeface="Arial"/>
              </a:rPr>
              <a:t>ử </a:t>
            </a:r>
            <a:r>
              <a:rPr sz="2500" spc="-55" dirty="0"/>
              <a:t>gi</a:t>
            </a:r>
            <a:r>
              <a:rPr sz="2500" spc="-55" dirty="0">
                <a:latin typeface="Arial"/>
                <a:cs typeface="Arial"/>
              </a:rPr>
              <a:t>ữ</a:t>
            </a:r>
            <a:r>
              <a:rPr sz="2500" spc="-55" dirty="0"/>
              <a:t>a </a:t>
            </a:r>
            <a:r>
              <a:rPr sz="2500" spc="-5" dirty="0"/>
              <a:t>các doanh </a:t>
            </a:r>
            <a:r>
              <a:rPr sz="2500" spc="-25" dirty="0"/>
              <a:t>nghi</a:t>
            </a:r>
            <a:r>
              <a:rPr sz="2500" spc="-25" dirty="0">
                <a:latin typeface="Arial"/>
                <a:cs typeface="Arial"/>
              </a:rPr>
              <a:t>ệ</a:t>
            </a:r>
            <a:r>
              <a:rPr sz="2500" spc="-25" dirty="0"/>
              <a:t>p:  </a:t>
            </a:r>
            <a:r>
              <a:rPr sz="2500" spc="-5" dirty="0"/>
              <a:t>các quan </a:t>
            </a:r>
            <a:r>
              <a:rPr sz="2500" spc="-70" dirty="0"/>
              <a:t>h</a:t>
            </a:r>
            <a:r>
              <a:rPr sz="2500" spc="-70" dirty="0">
                <a:latin typeface="Arial"/>
                <a:cs typeface="Arial"/>
              </a:rPr>
              <a:t>ệ </a:t>
            </a:r>
            <a:r>
              <a:rPr sz="2500" spc="-5" dirty="0"/>
              <a:t>&amp; </a:t>
            </a:r>
            <a:r>
              <a:rPr sz="2500" spc="-40" dirty="0"/>
              <a:t>hi</a:t>
            </a:r>
            <a:r>
              <a:rPr sz="2500" spc="-40" dirty="0">
                <a:latin typeface="Arial"/>
                <a:cs typeface="Arial"/>
              </a:rPr>
              <a:t>ệ</a:t>
            </a:r>
            <a:r>
              <a:rPr sz="2500" spc="-40" dirty="0"/>
              <a:t>u </a:t>
            </a:r>
            <a:r>
              <a:rPr sz="2500" spc="-70" dirty="0">
                <a:latin typeface="Arial"/>
                <a:cs typeface="Arial"/>
              </a:rPr>
              <a:t>ứ</a:t>
            </a:r>
            <a:r>
              <a:rPr sz="2500" spc="-70" dirty="0"/>
              <a:t>ng</a:t>
            </a:r>
            <a:r>
              <a:rPr sz="2500" spc="165" dirty="0"/>
              <a:t> </a:t>
            </a:r>
            <a:r>
              <a:rPr sz="2500" spc="-70" dirty="0"/>
              <a:t>m</a:t>
            </a:r>
            <a:r>
              <a:rPr sz="2500" spc="-70" dirty="0">
                <a:latin typeface="Arial"/>
                <a:cs typeface="Arial"/>
              </a:rPr>
              <a:t>ớ</a:t>
            </a:r>
            <a:r>
              <a:rPr sz="2500" spc="-70" dirty="0"/>
              <a:t>i</a:t>
            </a:r>
            <a:endParaRPr sz="25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3611" y="1082421"/>
            <a:ext cx="6727190" cy="3633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750" spc="315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200" spc="-20" dirty="0">
                <a:solidFill>
                  <a:srgbClr val="404040"/>
                </a:solidFill>
                <a:latin typeface="Times New Roman"/>
                <a:cs typeface="Times New Roman"/>
              </a:rPr>
              <a:t>Trong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B2B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ecommerce,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cty có thể bán hàng cho</a:t>
            </a:r>
            <a:r>
              <a:rPr sz="2200" spc="9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DN</a:t>
            </a:r>
            <a:endParaRPr sz="2200">
              <a:latin typeface="Times New Roman"/>
              <a:cs typeface="Times New Roman"/>
            </a:endParaRPr>
          </a:p>
          <a:p>
            <a:pPr marL="354965" marR="5080">
              <a:lnSpc>
                <a:spcPct val="90000"/>
              </a:lnSpc>
              <a:spcBef>
                <a:spcPts val="130"/>
              </a:spcBef>
            </a:pP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khác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bằng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cách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dùng </a:t>
            </a:r>
            <a:r>
              <a:rPr sz="2200" spc="-65" dirty="0">
                <a:solidFill>
                  <a:srgbClr val="404040"/>
                </a:solidFill>
                <a:latin typeface="Times New Roman"/>
                <a:cs typeface="Times New Roman"/>
              </a:rPr>
              <a:t>Web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site riêng của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mình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như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là cửa  hàng điện tử hoặc cty có thể thực hiện các giao dịch  thông qua private industrial networks hay Net  Marketplaces</a:t>
            </a:r>
            <a:endParaRPr sz="2200">
              <a:latin typeface="Times New Roman"/>
              <a:cs typeface="Times New Roman"/>
            </a:endParaRPr>
          </a:p>
          <a:p>
            <a:pPr marL="354965" marR="36195" indent="-342900">
              <a:lnSpc>
                <a:spcPts val="2380"/>
              </a:lnSpc>
              <a:spcBef>
                <a:spcPts val="1030"/>
              </a:spcBef>
              <a:tabLst>
                <a:tab pos="354965" algn="l"/>
              </a:tabLst>
            </a:pPr>
            <a:r>
              <a:rPr sz="1750" spc="315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Private industrial networks: chú trọng vào qui trình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KD 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liên tục hợp tác giữa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các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cty cho thương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mại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hợp tác hay  quản trị chuổi cung ứng.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510"/>
              </a:lnSpc>
              <a:spcBef>
                <a:spcPts val="700"/>
              </a:spcBef>
              <a:tabLst>
                <a:tab pos="354965" algn="l"/>
              </a:tabLst>
            </a:pPr>
            <a:r>
              <a:rPr sz="1750" spc="320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Private industrial networks: bao gồm 1 cty lớn</a:t>
            </a:r>
            <a:r>
              <a:rPr sz="2200" spc="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dùng</a:t>
            </a:r>
            <a:endParaRPr sz="2200">
              <a:latin typeface="Times New Roman"/>
              <a:cs typeface="Times New Roman"/>
            </a:endParaRPr>
          </a:p>
          <a:p>
            <a:pPr marL="354965" marR="281305">
              <a:lnSpc>
                <a:spcPts val="2380"/>
              </a:lnSpc>
              <a:spcBef>
                <a:spcPts val="165"/>
              </a:spcBef>
            </a:pP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extranet để kết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nối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với các nhà cung ứng &amp;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các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đối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tác 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KD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chủ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yếu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của</a:t>
            </a:r>
            <a:r>
              <a:rPr sz="22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nó.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0"/>
            <a:ext cx="9124950" cy="6867525"/>
            <a:chOff x="24383" y="0"/>
            <a:chExt cx="9124950" cy="6867525"/>
          </a:xfrm>
        </p:grpSpPr>
        <p:sp>
          <p:nvSpPr>
            <p:cNvPr id="3" name="object 3"/>
            <p:cNvSpPr/>
            <p:nvPr/>
          </p:nvSpPr>
          <p:spPr>
            <a:xfrm>
              <a:off x="360047" y="321180"/>
              <a:ext cx="380198" cy="2600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9496" y="153923"/>
              <a:ext cx="827532" cy="7071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6403" y="143255"/>
              <a:ext cx="1135380" cy="7071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61160" y="153923"/>
              <a:ext cx="577595" cy="7071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18132" y="143255"/>
              <a:ext cx="891540" cy="7071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89048" y="153923"/>
              <a:ext cx="580644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49067" y="143255"/>
              <a:ext cx="829056" cy="7071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57500" y="153923"/>
              <a:ext cx="626363" cy="7071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57728" y="143255"/>
              <a:ext cx="673608" cy="7071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10712" y="153923"/>
              <a:ext cx="626363" cy="7071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16451" y="143255"/>
              <a:ext cx="2907792" cy="7071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03619" y="153923"/>
              <a:ext cx="580644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63639" y="143255"/>
              <a:ext cx="819912" cy="7071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8496" y="524255"/>
              <a:ext cx="2022348" cy="7071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60219" y="534923"/>
              <a:ext cx="580644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17776" y="524255"/>
              <a:ext cx="1021080" cy="7071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18232" y="534923"/>
              <a:ext cx="580644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78251" y="524255"/>
              <a:ext cx="705612" cy="70713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63239" y="534923"/>
              <a:ext cx="626363" cy="7071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68979" y="524255"/>
              <a:ext cx="1133855" cy="7071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82212" y="534923"/>
              <a:ext cx="621791" cy="70713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83380" y="524255"/>
              <a:ext cx="515112" cy="70713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43611" y="224154"/>
            <a:ext cx="643318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spc="-70" dirty="0"/>
              <a:t>Th</a:t>
            </a:r>
            <a:r>
              <a:rPr sz="2500" spc="-70" dirty="0">
                <a:latin typeface="Arial"/>
                <a:cs typeface="Arial"/>
              </a:rPr>
              <a:t>ươ</a:t>
            </a:r>
            <a:r>
              <a:rPr sz="2500" spc="-70" dirty="0"/>
              <a:t>ng </a:t>
            </a:r>
            <a:r>
              <a:rPr sz="2500" spc="-55" dirty="0"/>
              <a:t>m</a:t>
            </a:r>
            <a:r>
              <a:rPr sz="2500" spc="-55" dirty="0">
                <a:latin typeface="Arial"/>
                <a:cs typeface="Arial"/>
              </a:rPr>
              <a:t>ạ</a:t>
            </a:r>
            <a:r>
              <a:rPr sz="2500" spc="-55" dirty="0"/>
              <a:t>i </a:t>
            </a:r>
            <a:r>
              <a:rPr sz="2500" spc="-35" dirty="0"/>
              <a:t>đi</a:t>
            </a:r>
            <a:r>
              <a:rPr sz="2500" spc="-35" dirty="0">
                <a:latin typeface="Arial"/>
                <a:cs typeface="Arial"/>
              </a:rPr>
              <a:t>ệ</a:t>
            </a:r>
            <a:r>
              <a:rPr sz="2500" spc="-35" dirty="0"/>
              <a:t>n </a:t>
            </a:r>
            <a:r>
              <a:rPr sz="2500" spc="-100" dirty="0"/>
              <a:t>t</a:t>
            </a:r>
            <a:r>
              <a:rPr sz="2500" spc="-100" dirty="0">
                <a:latin typeface="Arial"/>
                <a:cs typeface="Arial"/>
              </a:rPr>
              <a:t>ử </a:t>
            </a:r>
            <a:r>
              <a:rPr sz="2500" spc="-55" dirty="0"/>
              <a:t>gi</a:t>
            </a:r>
            <a:r>
              <a:rPr sz="2500" spc="-55" dirty="0">
                <a:latin typeface="Arial"/>
                <a:cs typeface="Arial"/>
              </a:rPr>
              <a:t>ữ</a:t>
            </a:r>
            <a:r>
              <a:rPr sz="2500" spc="-55" dirty="0"/>
              <a:t>a </a:t>
            </a:r>
            <a:r>
              <a:rPr sz="2500" spc="-5" dirty="0"/>
              <a:t>các doanh </a:t>
            </a:r>
            <a:r>
              <a:rPr sz="2500" spc="-25" dirty="0"/>
              <a:t>nghi</a:t>
            </a:r>
            <a:r>
              <a:rPr sz="2500" spc="-25" dirty="0">
                <a:latin typeface="Arial"/>
                <a:cs typeface="Arial"/>
              </a:rPr>
              <a:t>ệ</a:t>
            </a:r>
            <a:r>
              <a:rPr sz="2500" spc="-25" dirty="0"/>
              <a:t>p:  </a:t>
            </a:r>
            <a:r>
              <a:rPr sz="2500" spc="-5" dirty="0"/>
              <a:t>các quan </a:t>
            </a:r>
            <a:r>
              <a:rPr sz="2500" spc="-70" dirty="0"/>
              <a:t>h</a:t>
            </a:r>
            <a:r>
              <a:rPr sz="2500" spc="-70" dirty="0">
                <a:latin typeface="Arial"/>
                <a:cs typeface="Arial"/>
              </a:rPr>
              <a:t>ệ </a:t>
            </a:r>
            <a:r>
              <a:rPr sz="2500" spc="-5" dirty="0"/>
              <a:t>&amp; </a:t>
            </a:r>
            <a:r>
              <a:rPr sz="2500" spc="-40" dirty="0"/>
              <a:t>hi</a:t>
            </a:r>
            <a:r>
              <a:rPr sz="2500" spc="-40" dirty="0">
                <a:latin typeface="Arial"/>
                <a:cs typeface="Arial"/>
              </a:rPr>
              <a:t>ệ</a:t>
            </a:r>
            <a:r>
              <a:rPr sz="2500" spc="-40" dirty="0"/>
              <a:t>u </a:t>
            </a:r>
            <a:r>
              <a:rPr sz="2500" spc="-70" dirty="0">
                <a:latin typeface="Arial"/>
                <a:cs typeface="Arial"/>
              </a:rPr>
              <a:t>ứ</a:t>
            </a:r>
            <a:r>
              <a:rPr sz="2500" spc="-70" dirty="0"/>
              <a:t>ng</a:t>
            </a:r>
            <a:r>
              <a:rPr sz="2500" spc="165" dirty="0"/>
              <a:t> </a:t>
            </a:r>
            <a:r>
              <a:rPr sz="2500" spc="-70" dirty="0"/>
              <a:t>m</a:t>
            </a:r>
            <a:r>
              <a:rPr sz="2500" spc="-70" dirty="0">
                <a:latin typeface="Arial"/>
                <a:cs typeface="Arial"/>
              </a:rPr>
              <a:t>ớ</a:t>
            </a:r>
            <a:r>
              <a:rPr sz="2500" spc="-70" dirty="0"/>
              <a:t>i</a:t>
            </a:r>
            <a:endParaRPr sz="25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22120" y="1351788"/>
            <a:ext cx="5483352" cy="40995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279775" y="5972047"/>
            <a:ext cx="3044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8000"/>
                </a:solidFill>
                <a:latin typeface="Trebuchet MS"/>
                <a:cs typeface="Trebuchet MS"/>
              </a:rPr>
              <a:t>A Private </a:t>
            </a:r>
            <a:r>
              <a:rPr sz="1800" b="1" spc="-5" dirty="0">
                <a:solidFill>
                  <a:srgbClr val="008000"/>
                </a:solidFill>
                <a:latin typeface="Trebuchet MS"/>
                <a:cs typeface="Trebuchet MS"/>
              </a:rPr>
              <a:t>Industrial</a:t>
            </a:r>
            <a:r>
              <a:rPr sz="1800" b="1" spc="-170" dirty="0">
                <a:solidFill>
                  <a:srgbClr val="008000"/>
                </a:solidFill>
                <a:latin typeface="Trebuchet MS"/>
                <a:cs typeface="Trebuchet MS"/>
              </a:rPr>
              <a:t> </a:t>
            </a:r>
            <a:r>
              <a:rPr sz="1800" b="1" spc="-5" dirty="0">
                <a:solidFill>
                  <a:srgbClr val="008000"/>
                </a:solidFill>
                <a:latin typeface="Trebuchet MS"/>
                <a:cs typeface="Trebuchet MS"/>
              </a:rPr>
              <a:t>Network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0"/>
            <a:ext cx="9124315" cy="6867525"/>
            <a:chOff x="24383" y="0"/>
            <a:chExt cx="9124315" cy="6867525"/>
          </a:xfrm>
        </p:grpSpPr>
        <p:sp>
          <p:nvSpPr>
            <p:cNvPr id="3" name="object 3"/>
            <p:cNvSpPr/>
            <p:nvPr/>
          </p:nvSpPr>
          <p:spPr>
            <a:xfrm>
              <a:off x="360047" y="321180"/>
              <a:ext cx="380198" cy="2600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9496" y="153923"/>
              <a:ext cx="827532" cy="7071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6403" y="143256"/>
              <a:ext cx="1135380" cy="7071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61160" y="153923"/>
              <a:ext cx="577595" cy="7071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18132" y="143256"/>
              <a:ext cx="891540" cy="7071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89048" y="153923"/>
              <a:ext cx="580644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49067" y="143256"/>
              <a:ext cx="829056" cy="7071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57500" y="153923"/>
              <a:ext cx="626363" cy="7071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57728" y="143256"/>
              <a:ext cx="673608" cy="7071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10712" y="153923"/>
              <a:ext cx="626363" cy="7071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16451" y="143256"/>
              <a:ext cx="2907792" cy="7071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03619" y="153923"/>
              <a:ext cx="580644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63639" y="143256"/>
              <a:ext cx="819912" cy="7071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8496" y="524255"/>
              <a:ext cx="2022348" cy="7071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60219" y="534923"/>
              <a:ext cx="580644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17776" y="524255"/>
              <a:ext cx="1021080" cy="7071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18232" y="534923"/>
              <a:ext cx="580644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78251" y="524255"/>
              <a:ext cx="705612" cy="70713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63239" y="534923"/>
              <a:ext cx="626363" cy="7071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68979" y="524255"/>
              <a:ext cx="1133855" cy="7071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82212" y="534923"/>
              <a:ext cx="621791" cy="70713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83380" y="524255"/>
              <a:ext cx="515112" cy="70713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spc="-70" dirty="0"/>
              <a:t>Th</a:t>
            </a:r>
            <a:r>
              <a:rPr sz="2500" spc="-70" dirty="0">
                <a:latin typeface="Arial"/>
                <a:cs typeface="Arial"/>
              </a:rPr>
              <a:t>ươ</a:t>
            </a:r>
            <a:r>
              <a:rPr sz="2500" spc="-70" dirty="0"/>
              <a:t>ng </a:t>
            </a:r>
            <a:r>
              <a:rPr sz="2500" spc="-55" dirty="0"/>
              <a:t>m</a:t>
            </a:r>
            <a:r>
              <a:rPr sz="2500" spc="-55" dirty="0">
                <a:latin typeface="Arial"/>
                <a:cs typeface="Arial"/>
              </a:rPr>
              <a:t>ạ</a:t>
            </a:r>
            <a:r>
              <a:rPr sz="2500" spc="-55" dirty="0"/>
              <a:t>i </a:t>
            </a:r>
            <a:r>
              <a:rPr sz="2500" spc="-35" dirty="0"/>
              <a:t>đi</a:t>
            </a:r>
            <a:r>
              <a:rPr sz="2500" spc="-35" dirty="0">
                <a:latin typeface="Arial"/>
                <a:cs typeface="Arial"/>
              </a:rPr>
              <a:t>ệ</a:t>
            </a:r>
            <a:r>
              <a:rPr sz="2500" spc="-35" dirty="0"/>
              <a:t>n </a:t>
            </a:r>
            <a:r>
              <a:rPr sz="2500" spc="-100" dirty="0"/>
              <a:t>t</a:t>
            </a:r>
            <a:r>
              <a:rPr sz="2500" spc="-100" dirty="0">
                <a:latin typeface="Arial"/>
                <a:cs typeface="Arial"/>
              </a:rPr>
              <a:t>ử </a:t>
            </a:r>
            <a:r>
              <a:rPr sz="2500" spc="-55" dirty="0"/>
              <a:t>gi</a:t>
            </a:r>
            <a:r>
              <a:rPr sz="2500" spc="-55" dirty="0">
                <a:latin typeface="Arial"/>
                <a:cs typeface="Arial"/>
              </a:rPr>
              <a:t>ữ</a:t>
            </a:r>
            <a:r>
              <a:rPr sz="2500" spc="-55" dirty="0"/>
              <a:t>a </a:t>
            </a:r>
            <a:r>
              <a:rPr sz="2500" spc="-5" dirty="0"/>
              <a:t>các doanh </a:t>
            </a:r>
            <a:r>
              <a:rPr sz="2500" spc="-25" dirty="0"/>
              <a:t>nghi</a:t>
            </a:r>
            <a:r>
              <a:rPr sz="2500" spc="-25" dirty="0">
                <a:latin typeface="Arial"/>
                <a:cs typeface="Arial"/>
              </a:rPr>
              <a:t>ệ</a:t>
            </a:r>
            <a:r>
              <a:rPr sz="2500" spc="-25" dirty="0"/>
              <a:t>p:  </a:t>
            </a:r>
            <a:r>
              <a:rPr sz="2500" spc="-5" dirty="0"/>
              <a:t>các quan </a:t>
            </a:r>
            <a:r>
              <a:rPr sz="2500" spc="-70" dirty="0"/>
              <a:t>h</a:t>
            </a:r>
            <a:r>
              <a:rPr sz="2500" spc="-70" dirty="0">
                <a:latin typeface="Arial"/>
                <a:cs typeface="Arial"/>
              </a:rPr>
              <a:t>ệ </a:t>
            </a:r>
            <a:r>
              <a:rPr sz="2500" spc="-5" dirty="0"/>
              <a:t>&amp; </a:t>
            </a:r>
            <a:r>
              <a:rPr sz="2500" spc="-40" dirty="0"/>
              <a:t>hi</a:t>
            </a:r>
            <a:r>
              <a:rPr sz="2500" spc="-40" dirty="0">
                <a:latin typeface="Arial"/>
                <a:cs typeface="Arial"/>
              </a:rPr>
              <a:t>ệ</a:t>
            </a:r>
            <a:r>
              <a:rPr sz="2500" spc="-40" dirty="0"/>
              <a:t>u </a:t>
            </a:r>
            <a:r>
              <a:rPr sz="2500" spc="-70" dirty="0">
                <a:latin typeface="Arial"/>
                <a:cs typeface="Arial"/>
              </a:rPr>
              <a:t>ứ</a:t>
            </a:r>
            <a:r>
              <a:rPr sz="2500" spc="-70" dirty="0"/>
              <a:t>ng</a:t>
            </a:r>
            <a:r>
              <a:rPr sz="2500" spc="165" dirty="0"/>
              <a:t> </a:t>
            </a:r>
            <a:r>
              <a:rPr sz="2500" spc="-70" dirty="0"/>
              <a:t>m</a:t>
            </a:r>
            <a:r>
              <a:rPr sz="2500" spc="-70" dirty="0">
                <a:latin typeface="Arial"/>
                <a:cs typeface="Arial"/>
              </a:rPr>
              <a:t>ớ</a:t>
            </a:r>
            <a:r>
              <a:rPr sz="2500" spc="-70" dirty="0"/>
              <a:t>i</a:t>
            </a:r>
            <a:endParaRPr sz="25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3611" y="988466"/>
            <a:ext cx="6657975" cy="385381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Net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Marketplaces:</a:t>
            </a:r>
            <a:endParaRPr sz="2200">
              <a:latin typeface="Times New Roman"/>
              <a:cs typeface="Times New Roman"/>
            </a:endParaRPr>
          </a:p>
          <a:p>
            <a:pPr marL="354965" marR="36195" indent="-342900">
              <a:lnSpc>
                <a:spcPts val="2380"/>
              </a:lnSpc>
              <a:spcBef>
                <a:spcPts val="1030"/>
              </a:spcBef>
              <a:tabLst>
                <a:tab pos="354965" algn="l"/>
              </a:tabLst>
            </a:pPr>
            <a:r>
              <a:rPr sz="1750" spc="315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hay e-hubs, cung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cấp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1 thị trường số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hóa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dựa trên công 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nghệ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Internet cho nhiều người bán &amp; nhiều người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mua 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khác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nhau,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điều hành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như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người trung gian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độc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lập giữa  người bán &amp; người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mua.</a:t>
            </a:r>
            <a:endParaRPr sz="2200">
              <a:latin typeface="Times New Roman"/>
              <a:cs typeface="Times New Roman"/>
            </a:endParaRPr>
          </a:p>
          <a:p>
            <a:pPr marL="354965" marR="5080" indent="-342900">
              <a:lnSpc>
                <a:spcPts val="238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750" spc="315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Hưởng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giao dịch nhiều hơn private industrial networks,  Doanh thu có từ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các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giao dịch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mua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&amp; bán &amp;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các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dịch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vụ 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cung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cấp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cho</a:t>
            </a:r>
            <a:r>
              <a:rPr sz="2200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KH.</a:t>
            </a:r>
            <a:endParaRPr sz="2200">
              <a:latin typeface="Times New Roman"/>
              <a:cs typeface="Times New Roman"/>
            </a:endParaRPr>
          </a:p>
          <a:p>
            <a:pPr marL="354965" marR="30480" indent="-342900">
              <a:lnSpc>
                <a:spcPct val="90000"/>
              </a:lnSpc>
              <a:spcBef>
                <a:spcPts val="950"/>
              </a:spcBef>
              <a:tabLst>
                <a:tab pos="354965" algn="l"/>
              </a:tabLst>
            </a:pPr>
            <a:r>
              <a:rPr sz="1750" spc="320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Các thành viên tromg Marketplace có thể thiết lập giá  thông qua thương lượng, đấu giá trực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tuyến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hay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yêu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cầu 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bảng chiết tính giá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hoặc dùng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giá cố</a:t>
            </a:r>
            <a:r>
              <a:rPr sz="22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định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0"/>
            <a:ext cx="9124950" cy="6867525"/>
            <a:chOff x="24383" y="0"/>
            <a:chExt cx="9124950" cy="6867525"/>
          </a:xfrm>
        </p:grpSpPr>
        <p:sp>
          <p:nvSpPr>
            <p:cNvPr id="3" name="object 3"/>
            <p:cNvSpPr/>
            <p:nvPr/>
          </p:nvSpPr>
          <p:spPr>
            <a:xfrm>
              <a:off x="360047" y="321180"/>
              <a:ext cx="380198" cy="2600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9496" y="153923"/>
              <a:ext cx="827532" cy="7071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6403" y="143255"/>
              <a:ext cx="1135380" cy="7071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61160" y="153923"/>
              <a:ext cx="577595" cy="7071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18132" y="143255"/>
              <a:ext cx="891540" cy="7071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89048" y="153923"/>
              <a:ext cx="580644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49067" y="143255"/>
              <a:ext cx="829056" cy="7071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57500" y="153923"/>
              <a:ext cx="626363" cy="7071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57728" y="143255"/>
              <a:ext cx="673608" cy="7071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10712" y="153923"/>
              <a:ext cx="626363" cy="7071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16451" y="143255"/>
              <a:ext cx="2907792" cy="7071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03619" y="153923"/>
              <a:ext cx="580644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63639" y="143255"/>
              <a:ext cx="819912" cy="7071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8496" y="524255"/>
              <a:ext cx="2022348" cy="7071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60219" y="534923"/>
              <a:ext cx="580644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17776" y="524255"/>
              <a:ext cx="1021080" cy="7071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18232" y="534923"/>
              <a:ext cx="580644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78251" y="524255"/>
              <a:ext cx="705612" cy="70713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63239" y="534923"/>
              <a:ext cx="626363" cy="7071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68979" y="524255"/>
              <a:ext cx="1133855" cy="7071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82212" y="534923"/>
              <a:ext cx="621791" cy="70713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83380" y="524255"/>
              <a:ext cx="515112" cy="70713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43611" y="224154"/>
            <a:ext cx="643318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spc="-70" dirty="0"/>
              <a:t>Th</a:t>
            </a:r>
            <a:r>
              <a:rPr sz="2500" spc="-70" dirty="0">
                <a:latin typeface="Arial"/>
                <a:cs typeface="Arial"/>
              </a:rPr>
              <a:t>ươ</a:t>
            </a:r>
            <a:r>
              <a:rPr sz="2500" spc="-70" dirty="0"/>
              <a:t>ng </a:t>
            </a:r>
            <a:r>
              <a:rPr sz="2500" spc="-55" dirty="0"/>
              <a:t>m</a:t>
            </a:r>
            <a:r>
              <a:rPr sz="2500" spc="-55" dirty="0">
                <a:latin typeface="Arial"/>
                <a:cs typeface="Arial"/>
              </a:rPr>
              <a:t>ạ</a:t>
            </a:r>
            <a:r>
              <a:rPr sz="2500" spc="-55" dirty="0"/>
              <a:t>i </a:t>
            </a:r>
            <a:r>
              <a:rPr sz="2500" spc="-35" dirty="0"/>
              <a:t>đi</a:t>
            </a:r>
            <a:r>
              <a:rPr sz="2500" spc="-35" dirty="0">
                <a:latin typeface="Arial"/>
                <a:cs typeface="Arial"/>
              </a:rPr>
              <a:t>ệ</a:t>
            </a:r>
            <a:r>
              <a:rPr sz="2500" spc="-35" dirty="0"/>
              <a:t>n </a:t>
            </a:r>
            <a:r>
              <a:rPr sz="2500" spc="-100" dirty="0"/>
              <a:t>t</a:t>
            </a:r>
            <a:r>
              <a:rPr sz="2500" spc="-100" dirty="0">
                <a:latin typeface="Arial"/>
                <a:cs typeface="Arial"/>
              </a:rPr>
              <a:t>ử </a:t>
            </a:r>
            <a:r>
              <a:rPr sz="2500" spc="-55" dirty="0"/>
              <a:t>gi</a:t>
            </a:r>
            <a:r>
              <a:rPr sz="2500" spc="-55" dirty="0">
                <a:latin typeface="Arial"/>
                <a:cs typeface="Arial"/>
              </a:rPr>
              <a:t>ữ</a:t>
            </a:r>
            <a:r>
              <a:rPr sz="2500" spc="-55" dirty="0"/>
              <a:t>a </a:t>
            </a:r>
            <a:r>
              <a:rPr sz="2500" spc="-5" dirty="0"/>
              <a:t>các doanh </a:t>
            </a:r>
            <a:r>
              <a:rPr sz="2500" spc="-25" dirty="0"/>
              <a:t>nghi</a:t>
            </a:r>
            <a:r>
              <a:rPr sz="2500" spc="-25" dirty="0">
                <a:latin typeface="Arial"/>
                <a:cs typeface="Arial"/>
              </a:rPr>
              <a:t>ệ</a:t>
            </a:r>
            <a:r>
              <a:rPr sz="2500" spc="-25" dirty="0"/>
              <a:t>p:  </a:t>
            </a:r>
            <a:r>
              <a:rPr sz="2500" spc="-5" dirty="0"/>
              <a:t>các quan </a:t>
            </a:r>
            <a:r>
              <a:rPr sz="2500" spc="-70" dirty="0"/>
              <a:t>h</a:t>
            </a:r>
            <a:r>
              <a:rPr sz="2500" spc="-70" dirty="0">
                <a:latin typeface="Arial"/>
                <a:cs typeface="Arial"/>
              </a:rPr>
              <a:t>ệ </a:t>
            </a:r>
            <a:r>
              <a:rPr sz="2500" spc="-5" dirty="0"/>
              <a:t>&amp; </a:t>
            </a:r>
            <a:r>
              <a:rPr sz="2500" spc="-40" dirty="0"/>
              <a:t>hi</a:t>
            </a:r>
            <a:r>
              <a:rPr sz="2500" spc="-40" dirty="0">
                <a:latin typeface="Arial"/>
                <a:cs typeface="Arial"/>
              </a:rPr>
              <a:t>ệ</a:t>
            </a:r>
            <a:r>
              <a:rPr sz="2500" spc="-40" dirty="0"/>
              <a:t>u </a:t>
            </a:r>
            <a:r>
              <a:rPr sz="2500" spc="-70" dirty="0">
                <a:latin typeface="Arial"/>
                <a:cs typeface="Arial"/>
              </a:rPr>
              <a:t>ứ</a:t>
            </a:r>
            <a:r>
              <a:rPr sz="2500" spc="-70" dirty="0"/>
              <a:t>ng</a:t>
            </a:r>
            <a:r>
              <a:rPr sz="2500" spc="165" dirty="0"/>
              <a:t> </a:t>
            </a:r>
            <a:r>
              <a:rPr sz="2500" spc="-70" dirty="0"/>
              <a:t>m</a:t>
            </a:r>
            <a:r>
              <a:rPr sz="2500" spc="-70" dirty="0">
                <a:latin typeface="Arial"/>
                <a:cs typeface="Arial"/>
              </a:rPr>
              <a:t>ớ</a:t>
            </a:r>
            <a:r>
              <a:rPr sz="2500" spc="-70" dirty="0"/>
              <a:t>i</a:t>
            </a:r>
            <a:endParaRPr sz="25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99972" y="1362455"/>
            <a:ext cx="5905500" cy="42565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0"/>
            <a:ext cx="9124315" cy="6867525"/>
            <a:chOff x="24383" y="0"/>
            <a:chExt cx="9124315" cy="6867525"/>
          </a:xfrm>
        </p:grpSpPr>
        <p:sp>
          <p:nvSpPr>
            <p:cNvPr id="3" name="object 3"/>
            <p:cNvSpPr/>
            <p:nvPr/>
          </p:nvSpPr>
          <p:spPr>
            <a:xfrm>
              <a:off x="370477" y="323456"/>
              <a:ext cx="2058635" cy="3801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82367" y="138683"/>
              <a:ext cx="665988" cy="8153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63723" y="126491"/>
              <a:ext cx="1002791" cy="8153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1883" y="138683"/>
              <a:ext cx="682752" cy="8153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80004" y="126491"/>
              <a:ext cx="1109471" cy="8153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04843" y="138683"/>
              <a:ext cx="682751" cy="8153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02963" y="126491"/>
              <a:ext cx="1763267" cy="8153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81599" y="138683"/>
              <a:ext cx="574548" cy="81534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71516" y="126491"/>
              <a:ext cx="1847088" cy="8153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8015" y="568451"/>
              <a:ext cx="2385060" cy="8153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28444" y="580644"/>
              <a:ext cx="665988" cy="8153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09800" y="568451"/>
              <a:ext cx="886968" cy="81533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Các công </a:t>
            </a:r>
            <a:r>
              <a:rPr spc="-50" dirty="0"/>
              <a:t>đo</a:t>
            </a:r>
            <a:r>
              <a:rPr spc="-50" dirty="0">
                <a:latin typeface="Arial"/>
                <a:cs typeface="Arial"/>
              </a:rPr>
              <a:t>ạ</a:t>
            </a:r>
            <a:r>
              <a:rPr spc="-50" dirty="0"/>
              <a:t>n </a:t>
            </a:r>
            <a:r>
              <a:rPr spc="-70" dirty="0"/>
              <a:t>c</a:t>
            </a:r>
            <a:r>
              <a:rPr spc="-70" dirty="0">
                <a:latin typeface="Arial"/>
                <a:cs typeface="Arial"/>
              </a:rPr>
              <a:t>ủ</a:t>
            </a:r>
            <a:r>
              <a:rPr spc="-70" dirty="0"/>
              <a:t>a </a:t>
            </a:r>
            <a:r>
              <a:rPr spc="-75" dirty="0"/>
              <a:t>m</a:t>
            </a:r>
            <a:r>
              <a:rPr spc="-75" dirty="0">
                <a:latin typeface="Arial"/>
                <a:cs typeface="Arial"/>
              </a:rPr>
              <a:t>ộ</a:t>
            </a:r>
            <a:r>
              <a:rPr spc="-75" dirty="0"/>
              <a:t>t </a:t>
            </a:r>
            <a:r>
              <a:rPr spc="-5" dirty="0"/>
              <a:t>giao </a:t>
            </a:r>
            <a:r>
              <a:rPr spc="-25" dirty="0"/>
              <a:t>d</a:t>
            </a:r>
            <a:r>
              <a:rPr spc="-25" dirty="0">
                <a:latin typeface="Arial"/>
                <a:cs typeface="Arial"/>
              </a:rPr>
              <a:t>ị</a:t>
            </a:r>
            <a:r>
              <a:rPr spc="-25" dirty="0"/>
              <a:t>ch </a:t>
            </a:r>
            <a:r>
              <a:rPr spc="-5" dirty="0"/>
              <a:t>mua  </a:t>
            </a:r>
            <a:r>
              <a:rPr dirty="0"/>
              <a:t>bán </a:t>
            </a:r>
            <a:r>
              <a:rPr spc="-5" dirty="0"/>
              <a:t>trên</a:t>
            </a:r>
            <a:r>
              <a:rPr spc="-20" dirty="0"/>
              <a:t> </a:t>
            </a:r>
            <a:r>
              <a:rPr spc="-50" dirty="0"/>
              <a:t>m</a:t>
            </a:r>
            <a:r>
              <a:rPr spc="-50" dirty="0">
                <a:latin typeface="Arial"/>
                <a:cs typeface="Arial"/>
              </a:rPr>
              <a:t>ạ</a:t>
            </a:r>
            <a:r>
              <a:rPr spc="-50" dirty="0"/>
              <a:t>ng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43611" y="1054988"/>
            <a:ext cx="6619875" cy="448818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4965" marR="9525" indent="-342900">
              <a:lnSpc>
                <a:spcPct val="80000"/>
              </a:lnSpc>
              <a:spcBef>
                <a:spcPts val="585"/>
              </a:spcBef>
              <a:tabLst>
                <a:tab pos="354965" algn="l"/>
              </a:tabLst>
            </a:pPr>
            <a:r>
              <a:rPr sz="1600" spc="270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Khách hàng, từ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một máy tính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điền thông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tin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thanh toán và</a:t>
            </a:r>
            <a:r>
              <a:rPr sz="2000" spc="-1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điạ  chỉ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liên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hệ vào đơn đặt hàng của 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Website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bán hàng. Doanh  nghiệp nhận được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yêu cầu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mua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hàng </a:t>
            </a:r>
            <a:r>
              <a:rPr sz="2000" spc="5" dirty="0">
                <a:solidFill>
                  <a:srgbClr val="404040"/>
                </a:solidFill>
                <a:latin typeface="Times New Roman"/>
                <a:cs typeface="Times New Roman"/>
              </a:rPr>
              <a:t>hoá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hay dịch vụ của  khách hàng và phản </a:t>
            </a:r>
            <a:r>
              <a:rPr sz="2000" spc="5" dirty="0">
                <a:solidFill>
                  <a:srgbClr val="404040"/>
                </a:solidFill>
                <a:latin typeface="Times New Roman"/>
                <a:cs typeface="Times New Roman"/>
              </a:rPr>
              <a:t>hồi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xác nhận tóm tắt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lại </a:t>
            </a:r>
            <a:r>
              <a:rPr sz="2000" spc="5" dirty="0">
                <a:solidFill>
                  <a:srgbClr val="404040"/>
                </a:solidFill>
                <a:latin typeface="Times New Roman"/>
                <a:cs typeface="Times New Roman"/>
              </a:rPr>
              <a:t>những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thông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tin 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cần thiết nh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mặt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hàng đã chọn, địa chỉ giao nhận và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số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phiếu  đặt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hàng...</a:t>
            </a:r>
            <a:endParaRPr sz="2000">
              <a:latin typeface="Times New Roman"/>
              <a:cs typeface="Times New Roman"/>
            </a:endParaRPr>
          </a:p>
          <a:p>
            <a:pPr marL="354965" marR="147320" indent="-342900">
              <a:lnSpc>
                <a:spcPts val="1920"/>
              </a:lnSpc>
              <a:spcBef>
                <a:spcPts val="975"/>
              </a:spcBef>
              <a:tabLst>
                <a:tab pos="354965" algn="l"/>
              </a:tabLst>
            </a:pPr>
            <a:r>
              <a:rPr sz="1600" spc="270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Khách hàng kiểm tra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lại các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thông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tin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và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click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vào nút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"đặt 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hàng", từ bàn phím hay chuột của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máy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tính, để gởi thông</a:t>
            </a:r>
            <a:r>
              <a:rPr sz="2000" spc="-1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tin 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trả về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cho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doanh</a:t>
            </a:r>
            <a:r>
              <a:rPr sz="20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nghiệp.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60"/>
              </a:lnSpc>
              <a:spcBef>
                <a:spcPts val="550"/>
              </a:spcBef>
              <a:tabLst>
                <a:tab pos="354965" algn="l"/>
              </a:tabLst>
            </a:pPr>
            <a:r>
              <a:rPr sz="1600" spc="270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Doanh nghiệp nhận và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lưu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trữ thông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tin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đặt hàng đồng</a:t>
            </a:r>
            <a:r>
              <a:rPr sz="2000" spc="-1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thời</a:t>
            </a:r>
            <a:endParaRPr sz="2000">
              <a:latin typeface="Times New Roman"/>
              <a:cs typeface="Times New Roman"/>
            </a:endParaRPr>
          </a:p>
          <a:p>
            <a:pPr marL="354965" marR="5080">
              <a:lnSpc>
                <a:spcPct val="80000"/>
              </a:lnSpc>
              <a:spcBef>
                <a:spcPts val="240"/>
              </a:spcBef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chuyển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tiếp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thông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tin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thanh toán (số thẻ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tín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dụng, ngày đáo  hạn, chủ thẻ ...) đã được 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mã </a:t>
            </a:r>
            <a:r>
              <a:rPr sz="2000" spc="5" dirty="0">
                <a:solidFill>
                  <a:srgbClr val="404040"/>
                </a:solidFill>
                <a:latin typeface="Times New Roman"/>
                <a:cs typeface="Times New Roman"/>
              </a:rPr>
              <a:t>hoá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đến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máy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chủ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(Server,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thiết</a:t>
            </a:r>
            <a:r>
              <a:rPr sz="2000" spc="-1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bị  xử lý dữ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liệu)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của 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Trung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tâm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cung cấp dịch vụ xử lý thẻ trên 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mạng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Internet.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Với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quá trình 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mã </a:t>
            </a:r>
            <a:r>
              <a:rPr sz="2000" spc="5" dirty="0">
                <a:solidFill>
                  <a:srgbClr val="404040"/>
                </a:solidFill>
                <a:latin typeface="Times New Roman"/>
                <a:cs typeface="Times New Roman"/>
              </a:rPr>
              <a:t>hóa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các thông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tin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thanh toán  của khách hàng được bảo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mật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an toàn nhằm </a:t>
            </a:r>
            <a:r>
              <a:rPr sz="2000" spc="5" dirty="0">
                <a:solidFill>
                  <a:srgbClr val="404040"/>
                </a:solidFill>
                <a:latin typeface="Times New Roman"/>
                <a:cs typeface="Times New Roman"/>
              </a:rPr>
              <a:t>chống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gian</a:t>
            </a:r>
            <a:r>
              <a:rPr sz="2000" spc="-1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lận</a:t>
            </a:r>
            <a:endParaRPr sz="2000">
              <a:latin typeface="Times New Roman"/>
              <a:cs typeface="Times New Roman"/>
            </a:endParaRPr>
          </a:p>
          <a:p>
            <a:pPr marL="354965">
              <a:lnSpc>
                <a:spcPts val="1680"/>
              </a:lnSpc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trong các giao dịch (chẳng hạn doanh nghiệp sẽ </a:t>
            </a:r>
            <a:r>
              <a:rPr sz="2000" spc="5" dirty="0">
                <a:solidFill>
                  <a:srgbClr val="404040"/>
                </a:solidFill>
                <a:latin typeface="Times New Roman"/>
                <a:cs typeface="Times New Roman"/>
              </a:rPr>
              <a:t>không</a:t>
            </a:r>
            <a:r>
              <a:rPr sz="2000" spc="-2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biết</a:t>
            </a:r>
            <a:endParaRPr sz="2000">
              <a:latin typeface="Times New Roman"/>
              <a:cs typeface="Times New Roman"/>
            </a:endParaRPr>
          </a:p>
          <a:p>
            <a:pPr marL="354965">
              <a:lnSpc>
                <a:spcPts val="2160"/>
              </a:lnSpc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được thông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tin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về thẻ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tín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dụng của khách</a:t>
            </a:r>
            <a:r>
              <a:rPr sz="2000" spc="-11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hàng).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0"/>
            <a:ext cx="9124315" cy="6867525"/>
            <a:chOff x="24383" y="0"/>
            <a:chExt cx="9124315" cy="6867525"/>
          </a:xfrm>
        </p:grpSpPr>
        <p:sp>
          <p:nvSpPr>
            <p:cNvPr id="3" name="object 3"/>
            <p:cNvSpPr/>
            <p:nvPr/>
          </p:nvSpPr>
          <p:spPr>
            <a:xfrm>
              <a:off x="370477" y="323456"/>
              <a:ext cx="2058635" cy="3801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82367" y="138683"/>
              <a:ext cx="665988" cy="8153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63723" y="126491"/>
              <a:ext cx="1002791" cy="8153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1883" y="138683"/>
              <a:ext cx="682752" cy="8153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80004" y="126491"/>
              <a:ext cx="1109471" cy="8153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04843" y="138683"/>
              <a:ext cx="682751" cy="8153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02963" y="126491"/>
              <a:ext cx="1763267" cy="8153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81599" y="138683"/>
              <a:ext cx="574548" cy="81534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71516" y="126491"/>
              <a:ext cx="1847088" cy="8153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8015" y="568451"/>
              <a:ext cx="2385060" cy="8153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28444" y="580644"/>
              <a:ext cx="665988" cy="8153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09800" y="568451"/>
              <a:ext cx="886968" cy="81533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Các công </a:t>
            </a:r>
            <a:r>
              <a:rPr spc="-50" dirty="0"/>
              <a:t>đo</a:t>
            </a:r>
            <a:r>
              <a:rPr spc="-50" dirty="0">
                <a:latin typeface="Arial"/>
                <a:cs typeface="Arial"/>
              </a:rPr>
              <a:t>ạ</a:t>
            </a:r>
            <a:r>
              <a:rPr spc="-50" dirty="0"/>
              <a:t>n </a:t>
            </a:r>
            <a:r>
              <a:rPr spc="-70" dirty="0"/>
              <a:t>c</a:t>
            </a:r>
            <a:r>
              <a:rPr spc="-70" dirty="0">
                <a:latin typeface="Arial"/>
                <a:cs typeface="Arial"/>
              </a:rPr>
              <a:t>ủ</a:t>
            </a:r>
            <a:r>
              <a:rPr spc="-70" dirty="0"/>
              <a:t>a </a:t>
            </a:r>
            <a:r>
              <a:rPr spc="-75" dirty="0"/>
              <a:t>m</a:t>
            </a:r>
            <a:r>
              <a:rPr spc="-75" dirty="0">
                <a:latin typeface="Arial"/>
                <a:cs typeface="Arial"/>
              </a:rPr>
              <a:t>ộ</a:t>
            </a:r>
            <a:r>
              <a:rPr spc="-75" dirty="0"/>
              <a:t>t </a:t>
            </a:r>
            <a:r>
              <a:rPr spc="-5" dirty="0"/>
              <a:t>giao </a:t>
            </a:r>
            <a:r>
              <a:rPr spc="-25" dirty="0"/>
              <a:t>d</a:t>
            </a:r>
            <a:r>
              <a:rPr spc="-25" dirty="0">
                <a:latin typeface="Arial"/>
                <a:cs typeface="Arial"/>
              </a:rPr>
              <a:t>ị</a:t>
            </a:r>
            <a:r>
              <a:rPr spc="-25" dirty="0"/>
              <a:t>ch </a:t>
            </a:r>
            <a:r>
              <a:rPr spc="-5" dirty="0"/>
              <a:t>mua  </a:t>
            </a:r>
            <a:r>
              <a:rPr dirty="0"/>
              <a:t>bán </a:t>
            </a:r>
            <a:r>
              <a:rPr spc="-5" dirty="0"/>
              <a:t>trên</a:t>
            </a:r>
            <a:r>
              <a:rPr spc="-20" dirty="0"/>
              <a:t> </a:t>
            </a:r>
            <a:r>
              <a:rPr spc="-50" dirty="0"/>
              <a:t>m</a:t>
            </a:r>
            <a:r>
              <a:rPr spc="-50" dirty="0">
                <a:latin typeface="Arial"/>
                <a:cs typeface="Arial"/>
              </a:rPr>
              <a:t>ạ</a:t>
            </a:r>
            <a:r>
              <a:rPr spc="-50" dirty="0"/>
              <a:t>ng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88595" algn="ctr">
              <a:lnSpc>
                <a:spcPts val="2160"/>
              </a:lnSpc>
              <a:spcBef>
                <a:spcPts val="105"/>
              </a:spcBef>
              <a:tabLst>
                <a:tab pos="342265" algn="l"/>
              </a:tabLst>
            </a:pPr>
            <a:r>
              <a:rPr sz="1600" spc="270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dirty="0"/>
              <a:t>Khi </a:t>
            </a:r>
            <a:r>
              <a:rPr spc="-15" dirty="0"/>
              <a:t>Trung </a:t>
            </a:r>
            <a:r>
              <a:rPr spc="-5" dirty="0"/>
              <a:t>tâm </a:t>
            </a:r>
            <a:r>
              <a:rPr spc="5" dirty="0"/>
              <a:t>Xử </a:t>
            </a:r>
            <a:r>
              <a:rPr dirty="0"/>
              <a:t>lý thẻ </a:t>
            </a:r>
            <a:r>
              <a:rPr spc="-5" dirty="0"/>
              <a:t>tín </a:t>
            </a:r>
            <a:r>
              <a:rPr dirty="0"/>
              <a:t>dụng nhận được thông </a:t>
            </a:r>
            <a:r>
              <a:rPr spc="-5" dirty="0"/>
              <a:t>tin</a:t>
            </a:r>
            <a:r>
              <a:rPr spc="-180" dirty="0"/>
              <a:t> </a:t>
            </a:r>
            <a:r>
              <a:rPr dirty="0"/>
              <a:t>thanh</a:t>
            </a:r>
            <a:endParaRPr sz="1600">
              <a:latin typeface="Arial"/>
              <a:cs typeface="Arial"/>
            </a:endParaRPr>
          </a:p>
          <a:p>
            <a:pPr marR="137160" algn="ctr">
              <a:lnSpc>
                <a:spcPts val="1920"/>
              </a:lnSpc>
            </a:pPr>
            <a:r>
              <a:rPr dirty="0"/>
              <a:t>toán, sẽ giải </a:t>
            </a:r>
            <a:r>
              <a:rPr spc="-10" dirty="0"/>
              <a:t>mã </a:t>
            </a:r>
            <a:r>
              <a:rPr dirty="0"/>
              <a:t>thông </a:t>
            </a:r>
            <a:r>
              <a:rPr spc="-5" dirty="0"/>
              <a:t>tin </a:t>
            </a:r>
            <a:r>
              <a:rPr dirty="0"/>
              <a:t>và xử lý giao dịch đằng </a:t>
            </a:r>
            <a:r>
              <a:rPr spc="-5" dirty="0"/>
              <a:t>sau</a:t>
            </a:r>
            <a:r>
              <a:rPr spc="-160" dirty="0"/>
              <a:t> </a:t>
            </a:r>
            <a:r>
              <a:rPr dirty="0"/>
              <a:t>bức</a:t>
            </a:r>
          </a:p>
          <a:p>
            <a:pPr marL="354965">
              <a:lnSpc>
                <a:spcPts val="1920"/>
              </a:lnSpc>
            </a:pPr>
            <a:r>
              <a:rPr dirty="0"/>
              <a:t>tường lửa </a:t>
            </a:r>
            <a:r>
              <a:rPr spc="-15" dirty="0"/>
              <a:t>(FireWall) </a:t>
            </a:r>
            <a:r>
              <a:rPr dirty="0"/>
              <a:t>và </a:t>
            </a:r>
            <a:r>
              <a:rPr spc="-5" dirty="0"/>
              <a:t>tách </a:t>
            </a:r>
            <a:r>
              <a:rPr dirty="0"/>
              <a:t>rời </a:t>
            </a:r>
            <a:r>
              <a:rPr spc="-5" dirty="0"/>
              <a:t>mạng </a:t>
            </a:r>
            <a:r>
              <a:rPr dirty="0"/>
              <a:t>Internet </a:t>
            </a:r>
            <a:r>
              <a:rPr spc="-10" dirty="0"/>
              <a:t>(off</a:t>
            </a:r>
            <a:r>
              <a:rPr spc="-155" dirty="0"/>
              <a:t> </a:t>
            </a:r>
            <a:r>
              <a:rPr dirty="0"/>
              <a:t>the</a:t>
            </a:r>
          </a:p>
          <a:p>
            <a:pPr marL="354965" marR="124460">
              <a:lnSpc>
                <a:spcPts val="1920"/>
              </a:lnSpc>
              <a:spcBef>
                <a:spcPts val="220"/>
              </a:spcBef>
            </a:pPr>
            <a:r>
              <a:rPr spc="-5" dirty="0"/>
              <a:t>Internet), </a:t>
            </a:r>
            <a:r>
              <a:rPr dirty="0"/>
              <a:t>nhằm </a:t>
            </a:r>
            <a:r>
              <a:rPr spc="-5" dirty="0"/>
              <a:t>mục </a:t>
            </a:r>
            <a:r>
              <a:rPr dirty="0"/>
              <a:t>đích bảo </a:t>
            </a:r>
            <a:r>
              <a:rPr spc="-10" dirty="0"/>
              <a:t>mật </a:t>
            </a:r>
            <a:r>
              <a:rPr spc="-5" dirty="0"/>
              <a:t>tuyệt </a:t>
            </a:r>
            <a:r>
              <a:rPr spc="5" dirty="0"/>
              <a:t>đối </a:t>
            </a:r>
            <a:r>
              <a:rPr dirty="0"/>
              <a:t>cho các giao</a:t>
            </a:r>
            <a:r>
              <a:rPr spc="-110" dirty="0"/>
              <a:t> </a:t>
            </a:r>
            <a:r>
              <a:rPr dirty="0"/>
              <a:t>dịch  thương </a:t>
            </a:r>
            <a:r>
              <a:rPr spc="-10" dirty="0"/>
              <a:t>mại, </a:t>
            </a:r>
            <a:r>
              <a:rPr dirty="0"/>
              <a:t>định dạng </a:t>
            </a:r>
            <a:r>
              <a:rPr spc="-5" dirty="0"/>
              <a:t>lại </a:t>
            </a:r>
            <a:r>
              <a:rPr dirty="0"/>
              <a:t>giao dịch và chuyển </a:t>
            </a:r>
            <a:r>
              <a:rPr spc="-5" dirty="0"/>
              <a:t>tiếp </a:t>
            </a:r>
            <a:r>
              <a:rPr dirty="0"/>
              <a:t>thông </a:t>
            </a:r>
            <a:r>
              <a:rPr spc="-5" dirty="0"/>
              <a:t>tin  </a:t>
            </a:r>
            <a:r>
              <a:rPr dirty="0"/>
              <a:t>thanh toán đến ngân hàng của doanh nghiệp (Acquirer)</a:t>
            </a:r>
            <a:r>
              <a:rPr spc="-175" dirty="0"/>
              <a:t> </a:t>
            </a:r>
            <a:r>
              <a:rPr dirty="0"/>
              <a:t>theo</a:t>
            </a:r>
          </a:p>
          <a:p>
            <a:pPr marL="354965">
              <a:lnSpc>
                <a:spcPts val="1695"/>
              </a:lnSpc>
            </a:pPr>
            <a:r>
              <a:rPr spc="-5" dirty="0"/>
              <a:t>một </a:t>
            </a:r>
            <a:r>
              <a:rPr dirty="0"/>
              <a:t>đường dây thuê bao riêng </a:t>
            </a:r>
            <a:r>
              <a:rPr spc="-5" dirty="0"/>
              <a:t>(một </a:t>
            </a:r>
            <a:r>
              <a:rPr dirty="0"/>
              <a:t>đường truyền số </a:t>
            </a:r>
            <a:r>
              <a:rPr spc="-5" dirty="0"/>
              <a:t>liệu</a:t>
            </a:r>
            <a:r>
              <a:rPr spc="-130" dirty="0"/>
              <a:t> </a:t>
            </a:r>
            <a:r>
              <a:rPr dirty="0"/>
              <a:t>riêng</a:t>
            </a:r>
          </a:p>
          <a:p>
            <a:pPr marL="354965">
              <a:lnSpc>
                <a:spcPts val="2160"/>
              </a:lnSpc>
            </a:pPr>
            <a:r>
              <a:rPr dirty="0"/>
              <a:t>biệt).</a:t>
            </a:r>
          </a:p>
          <a:p>
            <a:pPr marL="12700">
              <a:lnSpc>
                <a:spcPts val="2160"/>
              </a:lnSpc>
              <a:spcBef>
                <a:spcPts val="515"/>
              </a:spcBef>
              <a:tabLst>
                <a:tab pos="354965" algn="l"/>
              </a:tabLst>
            </a:pPr>
            <a:r>
              <a:rPr sz="1600" spc="270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dirty="0"/>
              <a:t>Ngân hàng của doanh nghiệp gởi thông điệp điện tử </a:t>
            </a:r>
            <a:r>
              <a:rPr spc="-5" dirty="0"/>
              <a:t>yêu</a:t>
            </a:r>
            <a:r>
              <a:rPr spc="-145" dirty="0"/>
              <a:t> </a:t>
            </a:r>
            <a:r>
              <a:rPr spc="-5" dirty="0"/>
              <a:t>cầu</a:t>
            </a:r>
            <a:endParaRPr sz="1600">
              <a:latin typeface="Arial"/>
              <a:cs typeface="Arial"/>
            </a:endParaRPr>
          </a:p>
          <a:p>
            <a:pPr marL="354965" marR="15875">
              <a:lnSpc>
                <a:spcPts val="1920"/>
              </a:lnSpc>
              <a:spcBef>
                <a:spcPts val="225"/>
              </a:spcBef>
            </a:pPr>
            <a:r>
              <a:rPr dirty="0"/>
              <a:t>thanh toán </a:t>
            </a:r>
            <a:r>
              <a:rPr spc="-5" dirty="0"/>
              <a:t>(authorization </a:t>
            </a:r>
            <a:r>
              <a:rPr dirty="0"/>
              <a:t>request) đến ngân hàng hoặc công</a:t>
            </a:r>
            <a:r>
              <a:rPr spc="-140" dirty="0"/>
              <a:t> </a:t>
            </a:r>
            <a:r>
              <a:rPr dirty="0"/>
              <a:t>ty  cung cấp thẻ </a:t>
            </a:r>
            <a:r>
              <a:rPr spc="-5" dirty="0"/>
              <a:t>tín </a:t>
            </a:r>
            <a:r>
              <a:rPr dirty="0"/>
              <a:t>dụng của khách hàng </a:t>
            </a:r>
            <a:r>
              <a:rPr spc="-5" dirty="0"/>
              <a:t>(Issuer). Và tổ </a:t>
            </a:r>
            <a:r>
              <a:rPr dirty="0"/>
              <a:t>chức </a:t>
            </a:r>
            <a:r>
              <a:rPr spc="-5" dirty="0"/>
              <a:t>tài  </a:t>
            </a:r>
            <a:r>
              <a:rPr dirty="0"/>
              <a:t>chính này sẽ phản hồi là đồng ý hoặc từ chối thanh toán</a:t>
            </a:r>
            <a:r>
              <a:rPr spc="-210" dirty="0"/>
              <a:t> </a:t>
            </a:r>
            <a:r>
              <a:rPr dirty="0"/>
              <a:t>đến</a:t>
            </a:r>
          </a:p>
          <a:p>
            <a:pPr marL="354965">
              <a:lnSpc>
                <a:spcPts val="1939"/>
              </a:lnSpc>
            </a:pPr>
            <a:r>
              <a:rPr dirty="0"/>
              <a:t>trung </a:t>
            </a:r>
            <a:r>
              <a:rPr spc="-5" dirty="0"/>
              <a:t>tâm </a:t>
            </a:r>
            <a:r>
              <a:rPr dirty="0"/>
              <a:t>xử </a:t>
            </a:r>
            <a:r>
              <a:rPr spc="-5" dirty="0"/>
              <a:t>lý thẻ tín </a:t>
            </a:r>
            <a:r>
              <a:rPr dirty="0"/>
              <a:t>dụng trên </a:t>
            </a:r>
            <a:r>
              <a:rPr spc="-5" dirty="0"/>
              <a:t>mạng</a:t>
            </a:r>
            <a:r>
              <a:rPr spc="-100" dirty="0"/>
              <a:t> </a:t>
            </a:r>
            <a:r>
              <a:rPr dirty="0"/>
              <a:t>Internet.</a:t>
            </a:r>
          </a:p>
          <a:p>
            <a:pPr marL="354965" marR="234315" indent="-342900">
              <a:lnSpc>
                <a:spcPct val="8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600" spc="270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pc="-15" dirty="0"/>
              <a:t>Trung </a:t>
            </a:r>
            <a:r>
              <a:rPr spc="-5" dirty="0"/>
              <a:t>tâm </a:t>
            </a:r>
            <a:r>
              <a:rPr dirty="0"/>
              <a:t>xử lý thẻ </a:t>
            </a:r>
            <a:r>
              <a:rPr spc="-5" dirty="0"/>
              <a:t>tín </a:t>
            </a:r>
            <a:r>
              <a:rPr dirty="0"/>
              <a:t>dụng trên </a:t>
            </a:r>
            <a:r>
              <a:rPr spc="-5" dirty="0"/>
              <a:t>Internet sẽ tiếp tục</a:t>
            </a:r>
            <a:r>
              <a:rPr spc="-90" dirty="0"/>
              <a:t> </a:t>
            </a:r>
            <a:r>
              <a:rPr dirty="0"/>
              <a:t>chuyển  </a:t>
            </a:r>
            <a:r>
              <a:rPr spc="-5" dirty="0"/>
              <a:t>tiếp </a:t>
            </a:r>
            <a:r>
              <a:rPr spc="5" dirty="0"/>
              <a:t>những </a:t>
            </a:r>
            <a:r>
              <a:rPr dirty="0"/>
              <a:t>thông </a:t>
            </a:r>
            <a:r>
              <a:rPr spc="-5" dirty="0"/>
              <a:t>tin </a:t>
            </a:r>
            <a:r>
              <a:rPr dirty="0"/>
              <a:t>phản </a:t>
            </a:r>
            <a:r>
              <a:rPr spc="5" dirty="0"/>
              <a:t>hồi </a:t>
            </a:r>
            <a:r>
              <a:rPr dirty="0"/>
              <a:t>trên đến doanh nghiệp, và </a:t>
            </a:r>
            <a:r>
              <a:rPr spc="-5" dirty="0"/>
              <a:t>tùy  </a:t>
            </a:r>
            <a:r>
              <a:rPr dirty="0"/>
              <a:t>theo đó doanh nghiệp thông báo cho khách hàng được rõ là  đơn đặt hàng </a:t>
            </a:r>
            <a:r>
              <a:rPr spc="-5" dirty="0"/>
              <a:t>sẽ </a:t>
            </a:r>
            <a:r>
              <a:rPr dirty="0"/>
              <a:t>được thực hiện hay</a:t>
            </a:r>
            <a:r>
              <a:rPr spc="-110" dirty="0"/>
              <a:t> </a:t>
            </a:r>
            <a:r>
              <a:rPr spc="5" dirty="0"/>
              <a:t>không.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0"/>
            <a:ext cx="9124315" cy="6867525"/>
            <a:chOff x="24383" y="0"/>
            <a:chExt cx="9124315" cy="6867525"/>
          </a:xfrm>
        </p:grpSpPr>
        <p:sp>
          <p:nvSpPr>
            <p:cNvPr id="3" name="object 3"/>
            <p:cNvSpPr/>
            <p:nvPr/>
          </p:nvSpPr>
          <p:spPr>
            <a:xfrm>
              <a:off x="379475" y="1189275"/>
              <a:ext cx="114299" cy="114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5898" y="1153248"/>
              <a:ext cx="650169" cy="2965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29867" y="966216"/>
              <a:ext cx="1133856" cy="6797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28444" y="966216"/>
              <a:ext cx="1450847" cy="6797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51632" y="966216"/>
              <a:ext cx="897636" cy="6797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18560" y="966216"/>
              <a:ext cx="964691" cy="6797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52543" y="966216"/>
              <a:ext cx="690372" cy="6797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13731" y="966216"/>
              <a:ext cx="2217419" cy="67970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25768" y="966216"/>
              <a:ext cx="710183" cy="67970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9015" y="1258824"/>
              <a:ext cx="999744" cy="67970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79575" y="1258824"/>
              <a:ext cx="1217676" cy="67970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69591" y="1258824"/>
              <a:ext cx="964692" cy="6797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05100" y="1258824"/>
              <a:ext cx="690372" cy="6797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64763" y="1258824"/>
              <a:ext cx="507491" cy="67970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66872" y="1258824"/>
              <a:ext cx="1693164" cy="67970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54651" y="1258824"/>
              <a:ext cx="583691" cy="67970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7160" y="1616964"/>
              <a:ext cx="594360" cy="77876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9015" y="1677923"/>
              <a:ext cx="1098804" cy="67970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80159" y="1677923"/>
              <a:ext cx="1031747" cy="67970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84248" y="1677923"/>
              <a:ext cx="1877568" cy="67970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56431" y="1677923"/>
              <a:ext cx="896112" cy="67970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24883" y="1677923"/>
              <a:ext cx="1248156" cy="67970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43855" y="1677923"/>
              <a:ext cx="862584" cy="67970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77255" y="1677923"/>
              <a:ext cx="726948" cy="67970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7160" y="2037588"/>
              <a:ext cx="594360" cy="77876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9015" y="2098548"/>
              <a:ext cx="912876" cy="67970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92708" y="2098548"/>
              <a:ext cx="812291" cy="67970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75816" y="2098548"/>
              <a:ext cx="998220" cy="67970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246376" y="2098548"/>
              <a:ext cx="999744" cy="67970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915411" y="2098548"/>
              <a:ext cx="1217676" cy="67970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06951" y="2098548"/>
              <a:ext cx="914400" cy="679703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7160" y="2456688"/>
              <a:ext cx="594360" cy="77876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9015" y="2517648"/>
              <a:ext cx="912876" cy="67970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92708" y="2517648"/>
              <a:ext cx="880872" cy="67970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42872" y="2517648"/>
              <a:ext cx="998219" cy="67970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11907" y="2517648"/>
              <a:ext cx="4148328" cy="679703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7160" y="2875788"/>
              <a:ext cx="594360" cy="77876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9015" y="2936748"/>
              <a:ext cx="929640" cy="67970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10995" y="2936748"/>
              <a:ext cx="626364" cy="679703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06651" y="2936748"/>
              <a:ext cx="1248156" cy="67970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325623" y="2936748"/>
              <a:ext cx="762000" cy="679703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755391" y="2936748"/>
              <a:ext cx="1202435" cy="67970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628643" y="2936748"/>
              <a:ext cx="1048512" cy="67970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271772" y="2936748"/>
              <a:ext cx="583691" cy="67970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50080" y="2936748"/>
              <a:ext cx="896112" cy="67970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18531" y="2936748"/>
              <a:ext cx="961643" cy="679703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49468" y="2936748"/>
              <a:ext cx="897636" cy="67970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216395" y="2936748"/>
              <a:ext cx="947927" cy="67970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09015" y="3229355"/>
              <a:ext cx="1150620" cy="679703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54251" y="3229355"/>
              <a:ext cx="897635" cy="67970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21179" y="3229355"/>
              <a:ext cx="762000" cy="67970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252472" y="3229355"/>
              <a:ext cx="1181100" cy="679703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104388" y="3229355"/>
              <a:ext cx="795527" cy="679703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569207" y="3229355"/>
              <a:ext cx="734567" cy="679703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898392" y="3229355"/>
              <a:ext cx="693420" cy="679703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262628" y="3229355"/>
              <a:ext cx="1065276" cy="679703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000243" y="3229355"/>
              <a:ext cx="879348" cy="679703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474207" y="3229355"/>
              <a:ext cx="847343" cy="679703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916168" y="3229355"/>
              <a:ext cx="507491" cy="679703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09015" y="3521963"/>
              <a:ext cx="2141220" cy="679704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244851" y="3521963"/>
              <a:ext cx="812292" cy="679704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727960" y="3521963"/>
              <a:ext cx="710184" cy="67970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108960" y="3521963"/>
              <a:ext cx="897636" cy="679704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675887" y="3521963"/>
              <a:ext cx="762000" cy="679704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107180" y="3521963"/>
              <a:ext cx="711708" cy="67970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488180" y="3521963"/>
              <a:ext cx="897636" cy="679704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980431" y="3521963"/>
              <a:ext cx="556260" cy="679704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131307" y="3521963"/>
              <a:ext cx="1202436" cy="67970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004560" y="3521963"/>
              <a:ext cx="1048512" cy="67970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09015" y="3814572"/>
              <a:ext cx="690372" cy="679704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68680" y="3814572"/>
              <a:ext cx="1048512" cy="679704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589531" y="3814572"/>
              <a:ext cx="726948" cy="67970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37160" y="4174236"/>
              <a:ext cx="594360" cy="77876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09015" y="4235195"/>
              <a:ext cx="1450848" cy="6797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630680" y="4235195"/>
              <a:ext cx="897636" cy="679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197607" y="4235195"/>
              <a:ext cx="964692" cy="6797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833116" y="4235195"/>
              <a:ext cx="690371" cy="6797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92779" y="4235195"/>
              <a:ext cx="978407" cy="679704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840480" y="4235195"/>
              <a:ext cx="829055" cy="67970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340351" y="4235195"/>
              <a:ext cx="1217676" cy="67970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230368" y="4235195"/>
              <a:ext cx="1286256" cy="679704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111239" y="4235195"/>
              <a:ext cx="583691" cy="67970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289548" y="4235195"/>
              <a:ext cx="829055" cy="67970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09015" y="4527804"/>
              <a:ext cx="1065276" cy="67970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246631" y="4527804"/>
              <a:ext cx="710183" cy="67970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627631" y="4527804"/>
              <a:ext cx="736092" cy="679704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958339" y="4527804"/>
              <a:ext cx="964691" cy="67970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593848" y="4527804"/>
              <a:ext cx="909827" cy="679704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174491" y="4527804"/>
              <a:ext cx="914400" cy="67970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37160" y="4885943"/>
              <a:ext cx="594360" cy="77876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09015" y="4946904"/>
              <a:ext cx="912876" cy="67970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092708" y="4946904"/>
              <a:ext cx="915924" cy="679704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603247" y="4946904"/>
              <a:ext cx="1167384" cy="679704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442972" y="4946904"/>
              <a:ext cx="981455" cy="679704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095244" y="4946904"/>
              <a:ext cx="1133856" cy="679704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901439" y="4946904"/>
              <a:ext cx="1110996" cy="679704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683251" y="4946904"/>
              <a:ext cx="1941576" cy="679704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>
            <a:spLocks noGrp="1"/>
          </p:cNvSpPr>
          <p:nvPr>
            <p:ph type="title"/>
          </p:nvPr>
        </p:nvSpPr>
        <p:spPr>
          <a:xfrm>
            <a:off x="343611" y="215010"/>
            <a:ext cx="1915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5" dirty="0">
                <a:solidFill>
                  <a:srgbClr val="5FCAEE"/>
                </a:solidFill>
              </a:rPr>
              <a:t>N</a:t>
            </a:r>
            <a:r>
              <a:rPr sz="3600" spc="-95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600" spc="-95" dirty="0">
                <a:solidFill>
                  <a:srgbClr val="5FCAEE"/>
                </a:solidFill>
              </a:rPr>
              <a:t>i</a:t>
            </a:r>
            <a:r>
              <a:rPr sz="3600" spc="-70" dirty="0">
                <a:solidFill>
                  <a:srgbClr val="5FCAEE"/>
                </a:solidFill>
              </a:rPr>
              <a:t> </a:t>
            </a:r>
            <a:r>
              <a:rPr sz="3600" dirty="0">
                <a:solidFill>
                  <a:srgbClr val="5FCAEE"/>
                </a:solidFill>
              </a:rPr>
              <a:t>Dung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343611" y="1041272"/>
            <a:ext cx="6691630" cy="438848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54965" marR="5080" indent="-342900">
              <a:lnSpc>
                <a:spcPts val="2300"/>
              </a:lnSpc>
              <a:spcBef>
                <a:spcPts val="660"/>
              </a:spcBef>
              <a:buClr>
                <a:srgbClr val="5FCAEE"/>
              </a:buClr>
              <a:buSzPct val="125000"/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Định nghĩa Thương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mại </a:t>
            </a: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điện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tử </a:t>
            </a: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(Ecommerce)</a:t>
            </a:r>
            <a:r>
              <a:rPr sz="2400" b="1" spc="-1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và  kinh </a:t>
            </a: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doanh điện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tử</a:t>
            </a:r>
            <a:r>
              <a:rPr sz="2400" b="1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(Ebusiness)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45"/>
              </a:spcBef>
              <a:buClr>
                <a:srgbClr val="5FCAEE"/>
              </a:buClr>
              <a:buSzPct val="125000"/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Công nghệ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Internet &amp; ảnh </a:t>
            </a: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hưởng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của </a:t>
            </a: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nó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5FCAEE"/>
              </a:buClr>
              <a:buSzPct val="125000"/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Các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mô </a:t>
            </a: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hình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kinh </a:t>
            </a: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doanh</a:t>
            </a:r>
            <a:r>
              <a:rPr sz="2400" b="1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mới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20"/>
              </a:spcBef>
              <a:buClr>
                <a:srgbClr val="5FCAEE"/>
              </a:buClr>
              <a:buSzPct val="125000"/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Các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loại hình </a:t>
            </a: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Ecommerce: B2C, B2B,</a:t>
            </a:r>
            <a:r>
              <a:rPr sz="2400" b="1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C2C</a:t>
            </a:r>
            <a:endParaRPr sz="2400">
              <a:latin typeface="Times New Roman"/>
              <a:cs typeface="Times New Roman"/>
            </a:endParaRPr>
          </a:p>
          <a:p>
            <a:pPr marL="354965" marR="76835" indent="-342900">
              <a:lnSpc>
                <a:spcPct val="80000"/>
              </a:lnSpc>
              <a:spcBef>
                <a:spcPts val="994"/>
              </a:spcBef>
              <a:buClr>
                <a:srgbClr val="5FCAEE"/>
              </a:buClr>
              <a:buSzPct val="125000"/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Bán lẻ </a:t>
            </a: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hướng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tới khách </a:t>
            </a: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hàng: bán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trực tiếp</a:t>
            </a:r>
            <a:r>
              <a:rPr sz="2400" b="1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trên  </a:t>
            </a:r>
            <a:r>
              <a:rPr sz="2400" b="1" spc="-35" dirty="0">
                <a:solidFill>
                  <a:srgbClr val="404040"/>
                </a:solidFill>
                <a:latin typeface="Times New Roman"/>
                <a:cs typeface="Times New Roman"/>
              </a:rPr>
              <a:t>Web,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tiếp thị </a:t>
            </a: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tương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tác &amp; cá </a:t>
            </a: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nhân hóa,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M-  </a:t>
            </a: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commerce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&amp; thế </a:t>
            </a: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hệ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tiếp thị kế </a:t>
            </a: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tiếp,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khách </a:t>
            </a: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hàng 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tự </a:t>
            </a: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phục</a:t>
            </a: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vụ</a:t>
            </a:r>
            <a:endParaRPr sz="2400">
              <a:latin typeface="Times New Roman"/>
              <a:cs typeface="Times New Roman"/>
            </a:endParaRPr>
          </a:p>
          <a:p>
            <a:pPr marL="354965" marR="123189" indent="-342900">
              <a:lnSpc>
                <a:spcPct val="80000"/>
              </a:lnSpc>
              <a:spcBef>
                <a:spcPts val="1010"/>
              </a:spcBef>
              <a:buClr>
                <a:srgbClr val="5FCAEE"/>
              </a:buClr>
              <a:buSzPct val="125000"/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Thương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mại </a:t>
            </a: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điện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tử giữa các </a:t>
            </a: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doanh nghiệp: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các  </a:t>
            </a: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quan hệ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&amp; </a:t>
            </a: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hiệu ứng</a:t>
            </a:r>
            <a:r>
              <a:rPr sz="2400" b="1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mới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20"/>
              </a:spcBef>
              <a:buClr>
                <a:srgbClr val="5FCAEE"/>
              </a:buClr>
              <a:buSzPct val="125000"/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Các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HT thanh toán chính </a:t>
            </a: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trong</a:t>
            </a:r>
            <a:r>
              <a:rPr sz="2400" b="1" spc="-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Ecommerce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0"/>
            <a:ext cx="9124950" cy="6867525"/>
            <a:chOff x="24383" y="0"/>
            <a:chExt cx="9124950" cy="6867525"/>
          </a:xfrm>
        </p:grpSpPr>
        <p:sp>
          <p:nvSpPr>
            <p:cNvPr id="3" name="object 3"/>
            <p:cNvSpPr/>
            <p:nvPr/>
          </p:nvSpPr>
          <p:spPr>
            <a:xfrm>
              <a:off x="388743" y="353940"/>
              <a:ext cx="3265686" cy="47162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02151" y="106679"/>
              <a:ext cx="3095244" cy="10119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3611" y="227203"/>
            <a:ext cx="59493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Dòng Thông </a:t>
            </a:r>
            <a:r>
              <a:rPr sz="3600" spc="-45" dirty="0"/>
              <a:t>Tin</a:t>
            </a:r>
            <a:r>
              <a:rPr sz="3600" spc="-204" dirty="0"/>
              <a:t> </a:t>
            </a:r>
            <a:r>
              <a:rPr sz="3600" spc="-5" dirty="0"/>
              <a:t>Ecommerce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638555" y="1045463"/>
            <a:ext cx="7330440" cy="4504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496" y="150875"/>
            <a:ext cx="6783324" cy="707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3611" y="231774"/>
            <a:ext cx="63842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/>
              <a:t>Các HT </a:t>
            </a:r>
            <a:r>
              <a:rPr sz="2500" spc="-10" dirty="0"/>
              <a:t>thanh toán chính trong</a:t>
            </a:r>
            <a:r>
              <a:rPr sz="2500" spc="30" dirty="0"/>
              <a:t> </a:t>
            </a:r>
            <a:r>
              <a:rPr sz="2500" spc="-5" dirty="0"/>
              <a:t>Ecommerce</a:t>
            </a:r>
            <a:endParaRPr sz="25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45592" y="1113925"/>
          <a:ext cx="7525385" cy="44756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4280"/>
                <a:gridCol w="5031105"/>
              </a:tblGrid>
              <a:tr h="227048"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spc="335" dirty="0">
                          <a:latin typeface="Arial Black"/>
                          <a:cs typeface="Arial Black"/>
                        </a:rPr>
                        <a:t>PAYMENT</a:t>
                      </a:r>
                      <a:r>
                        <a:rPr sz="1100" spc="140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100" spc="355" dirty="0">
                          <a:latin typeface="Arial Black"/>
                          <a:cs typeface="Arial Black"/>
                        </a:rPr>
                        <a:t>SYSTEM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spc="300" dirty="0">
                          <a:latin typeface="Arial Black"/>
                          <a:cs typeface="Arial Black"/>
                        </a:rPr>
                        <a:t>DESCRIPTION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</a:tr>
              <a:tr h="1311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</a:tr>
              <a:tr h="349457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000" b="1" spc="235" dirty="0">
                          <a:latin typeface="Arial"/>
                          <a:cs typeface="Arial"/>
                        </a:rPr>
                        <a:t>DIGITAL </a:t>
                      </a:r>
                      <a:r>
                        <a:rPr sz="1000" b="1" spc="275" dirty="0">
                          <a:latin typeface="Arial"/>
                          <a:cs typeface="Arial"/>
                        </a:rPr>
                        <a:t>CREDIT</a:t>
                      </a:r>
                      <a:r>
                        <a:rPr sz="1000" b="1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80" dirty="0">
                          <a:latin typeface="Arial"/>
                          <a:cs typeface="Arial"/>
                        </a:rPr>
                        <a:t>CARD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b="1" spc="290" dirty="0">
                          <a:latin typeface="Arial"/>
                          <a:cs typeface="Arial"/>
                        </a:rPr>
                        <a:t>PAYMENT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000" b="1" spc="310" dirty="0">
                          <a:latin typeface="Arial"/>
                          <a:cs typeface="Arial"/>
                        </a:rPr>
                        <a:t>SECURE</a:t>
                      </a:r>
                      <a:r>
                        <a:rPr sz="1000" b="1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65" dirty="0">
                          <a:latin typeface="Arial"/>
                          <a:cs typeface="Arial"/>
                        </a:rPr>
                        <a:t>SERVICES</a:t>
                      </a:r>
                      <a:r>
                        <a:rPr sz="1000" b="1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000" b="1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75" dirty="0">
                          <a:latin typeface="Arial"/>
                          <a:cs typeface="Arial"/>
                        </a:rPr>
                        <a:t>CREDIT</a:t>
                      </a:r>
                      <a:r>
                        <a:rPr sz="1000" b="1" spc="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80" dirty="0">
                          <a:latin typeface="Arial"/>
                          <a:cs typeface="Arial"/>
                        </a:rPr>
                        <a:t>CARD</a:t>
                      </a:r>
                      <a:r>
                        <a:rPr sz="1000" b="1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00" dirty="0">
                          <a:latin typeface="Arial"/>
                          <a:cs typeface="Arial"/>
                        </a:rPr>
                        <a:t>PAYMENTS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2984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b="1" spc="34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000" b="1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85" dirty="0">
                          <a:latin typeface="Arial"/>
                          <a:cs typeface="Arial"/>
                        </a:rPr>
                        <a:t>INTERNET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</a:tr>
              <a:tr h="1311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</a:tr>
              <a:tr h="349457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000" b="1" spc="235" dirty="0">
                          <a:latin typeface="Arial"/>
                          <a:cs typeface="Arial"/>
                        </a:rPr>
                        <a:t>DIGITAL</a:t>
                      </a:r>
                      <a:r>
                        <a:rPr sz="1000" b="1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50" dirty="0">
                          <a:latin typeface="Arial"/>
                          <a:cs typeface="Arial"/>
                        </a:rPr>
                        <a:t>WALLET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000" b="1" spc="290" dirty="0">
                          <a:latin typeface="Arial"/>
                          <a:cs typeface="Arial"/>
                        </a:rPr>
                        <a:t>SOFTWARE</a:t>
                      </a:r>
                      <a:r>
                        <a:rPr sz="1000" b="1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20" dirty="0">
                          <a:latin typeface="Arial"/>
                          <a:cs typeface="Arial"/>
                        </a:rPr>
                        <a:t>STORES</a:t>
                      </a:r>
                      <a:r>
                        <a:rPr sz="1000" b="1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75" dirty="0">
                          <a:latin typeface="Arial"/>
                          <a:cs typeface="Arial"/>
                        </a:rPr>
                        <a:t>CREDIT</a:t>
                      </a:r>
                      <a:r>
                        <a:rPr sz="1000" b="1" spc="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80" dirty="0">
                          <a:latin typeface="Arial"/>
                          <a:cs typeface="Arial"/>
                        </a:rPr>
                        <a:t>CARD</a:t>
                      </a:r>
                      <a:r>
                        <a:rPr sz="1000" b="1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6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000" b="1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35" dirty="0">
                          <a:latin typeface="Arial"/>
                          <a:cs typeface="Arial"/>
                        </a:rPr>
                        <a:t>OTHER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2984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b="1" spc="280" dirty="0">
                          <a:latin typeface="Arial"/>
                          <a:cs typeface="Arial"/>
                        </a:rPr>
                        <a:t>INFORMATION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</a:tr>
              <a:tr h="1308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</a:tr>
              <a:tr h="349457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000" b="1" spc="295" dirty="0">
                          <a:latin typeface="Arial"/>
                          <a:cs typeface="Arial"/>
                        </a:rPr>
                        <a:t>ACCUMULATED</a:t>
                      </a:r>
                      <a:r>
                        <a:rPr sz="1000" b="1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60" dirty="0">
                          <a:latin typeface="Arial"/>
                          <a:cs typeface="Arial"/>
                        </a:rPr>
                        <a:t>BALANCE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b="1" spc="290" dirty="0">
                          <a:latin typeface="Arial"/>
                          <a:cs typeface="Arial"/>
                        </a:rPr>
                        <a:t>PAYMENT</a:t>
                      </a:r>
                      <a:r>
                        <a:rPr sz="1000" b="1" spc="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10" dirty="0">
                          <a:latin typeface="Arial"/>
                          <a:cs typeface="Arial"/>
                        </a:rPr>
                        <a:t>SYSTEM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000" b="1" spc="290" dirty="0">
                          <a:latin typeface="Arial"/>
                          <a:cs typeface="Arial"/>
                        </a:rPr>
                        <a:t>ACCUMULATES</a:t>
                      </a:r>
                      <a:r>
                        <a:rPr sz="1000" b="1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00" dirty="0">
                          <a:latin typeface="Arial"/>
                          <a:cs typeface="Arial"/>
                        </a:rPr>
                        <a:t>MICROPAYMENT</a:t>
                      </a:r>
                      <a:r>
                        <a:rPr sz="1000" b="1" spc="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95" dirty="0">
                          <a:latin typeface="Arial"/>
                          <a:cs typeface="Arial"/>
                        </a:rPr>
                        <a:t>PURCHASES</a:t>
                      </a:r>
                      <a:r>
                        <a:rPr sz="1000" b="1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15" dirty="0">
                          <a:latin typeface="Arial"/>
                          <a:cs typeface="Arial"/>
                        </a:rPr>
                        <a:t>AS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2984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b="1" spc="265" dirty="0">
                          <a:latin typeface="Arial"/>
                          <a:cs typeface="Arial"/>
                        </a:rPr>
                        <a:t>DEBIT</a:t>
                      </a:r>
                      <a:r>
                        <a:rPr sz="1000" b="1" spc="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60" dirty="0">
                          <a:latin typeface="Arial"/>
                          <a:cs typeface="Arial"/>
                        </a:rPr>
                        <a:t>BALANCE</a:t>
                      </a:r>
                      <a:r>
                        <a:rPr sz="1000" b="1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4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000" b="1" spc="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1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000" b="1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10" dirty="0">
                          <a:latin typeface="Arial"/>
                          <a:cs typeface="Arial"/>
                        </a:rPr>
                        <a:t>PAID</a:t>
                      </a:r>
                      <a:r>
                        <a:rPr sz="1000" b="1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54" dirty="0">
                          <a:latin typeface="Arial"/>
                          <a:cs typeface="Arial"/>
                        </a:rPr>
                        <a:t>PERIODICALLY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</a:tr>
              <a:tr h="1311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</a:tr>
              <a:tr h="349457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000" b="1" spc="325" dirty="0">
                          <a:latin typeface="Arial"/>
                          <a:cs typeface="Arial"/>
                        </a:rPr>
                        <a:t>STORED </a:t>
                      </a:r>
                      <a:r>
                        <a:rPr sz="1000" b="1" spc="240" dirty="0">
                          <a:latin typeface="Arial"/>
                          <a:cs typeface="Arial"/>
                        </a:rPr>
                        <a:t>VALUE</a:t>
                      </a:r>
                      <a:r>
                        <a:rPr sz="100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90" dirty="0">
                          <a:latin typeface="Arial"/>
                          <a:cs typeface="Arial"/>
                        </a:rPr>
                        <a:t>PAYMENT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b="1" spc="315" dirty="0">
                          <a:latin typeface="Arial"/>
                          <a:cs typeface="Arial"/>
                        </a:rPr>
                        <a:t>SYSTEMS</a:t>
                      </a:r>
                      <a:r>
                        <a:rPr sz="1000" b="1" spc="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04" dirty="0">
                          <a:latin typeface="Arial"/>
                          <a:cs typeface="Arial"/>
                        </a:rPr>
                        <a:t>(American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000" b="1" spc="275" dirty="0">
                          <a:latin typeface="Arial"/>
                          <a:cs typeface="Arial"/>
                        </a:rPr>
                        <a:t>ENABLES</a:t>
                      </a:r>
                      <a:r>
                        <a:rPr sz="1000" b="1" spc="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35" dirty="0">
                          <a:latin typeface="Arial"/>
                          <a:cs typeface="Arial"/>
                        </a:rPr>
                        <a:t>CONSUMERS</a:t>
                      </a:r>
                      <a:r>
                        <a:rPr sz="1000" b="1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4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000" b="1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95" dirty="0">
                          <a:latin typeface="Arial"/>
                          <a:cs typeface="Arial"/>
                        </a:rPr>
                        <a:t>MAKE</a:t>
                      </a:r>
                      <a:r>
                        <a:rPr sz="1000" b="1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60" dirty="0">
                          <a:latin typeface="Arial"/>
                          <a:cs typeface="Arial"/>
                        </a:rPr>
                        <a:t>INSTANT</a:t>
                      </a:r>
                      <a:r>
                        <a:rPr sz="1000" b="1" spc="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00" dirty="0">
                          <a:latin typeface="Arial"/>
                          <a:cs typeface="Arial"/>
                        </a:rPr>
                        <a:t>PAYMENTS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2984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b="1" spc="275" dirty="0">
                          <a:latin typeface="Arial"/>
                          <a:cs typeface="Arial"/>
                        </a:rPr>
                        <a:t>BASED</a:t>
                      </a:r>
                      <a:r>
                        <a:rPr sz="1000" b="1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4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000" b="1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40" dirty="0">
                          <a:latin typeface="Arial"/>
                          <a:cs typeface="Arial"/>
                        </a:rPr>
                        <a:t>VALUE</a:t>
                      </a:r>
                      <a:r>
                        <a:rPr sz="1000" b="1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25" dirty="0">
                          <a:latin typeface="Arial"/>
                          <a:cs typeface="Arial"/>
                        </a:rPr>
                        <a:t>STORED</a:t>
                      </a:r>
                      <a:r>
                        <a:rPr sz="1000" b="1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1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000" b="1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35" dirty="0">
                          <a:latin typeface="Arial"/>
                          <a:cs typeface="Arial"/>
                        </a:rPr>
                        <a:t>DIGITAL</a:t>
                      </a:r>
                      <a:r>
                        <a:rPr sz="1000" b="1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00" dirty="0">
                          <a:latin typeface="Arial"/>
                          <a:cs typeface="Arial"/>
                        </a:rPr>
                        <a:t>ACCOUNT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</a:tr>
              <a:tr h="1311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</a:tr>
              <a:tr h="349457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000" b="1" spc="235" dirty="0">
                          <a:latin typeface="Arial"/>
                          <a:cs typeface="Arial"/>
                        </a:rPr>
                        <a:t>DIGITAL </a:t>
                      </a:r>
                      <a:r>
                        <a:rPr sz="1000" b="1" spc="270" dirty="0">
                          <a:latin typeface="Arial"/>
                          <a:cs typeface="Arial"/>
                        </a:rPr>
                        <a:t>CASH</a:t>
                      </a:r>
                      <a:r>
                        <a:rPr sz="10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10" dirty="0">
                          <a:latin typeface="Arial"/>
                          <a:cs typeface="Arial"/>
                        </a:rPr>
                        <a:t>(eCoin.net)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000" b="1" spc="235" dirty="0">
                          <a:latin typeface="Arial"/>
                          <a:cs typeface="Arial"/>
                        </a:rPr>
                        <a:t>DIGITAL</a:t>
                      </a:r>
                      <a:r>
                        <a:rPr sz="1000" b="1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25" dirty="0">
                          <a:latin typeface="Arial"/>
                          <a:cs typeface="Arial"/>
                        </a:rPr>
                        <a:t>CURRENCY</a:t>
                      </a:r>
                      <a:r>
                        <a:rPr sz="1000" b="1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10" dirty="0">
                          <a:latin typeface="Arial"/>
                          <a:cs typeface="Arial"/>
                        </a:rPr>
                        <a:t>USED</a:t>
                      </a:r>
                      <a:r>
                        <a:rPr sz="1000" b="1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000" b="1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05" dirty="0">
                          <a:latin typeface="Arial"/>
                          <a:cs typeface="Arial"/>
                        </a:rPr>
                        <a:t>MICROPAYMENTS</a:t>
                      </a:r>
                      <a:r>
                        <a:rPr sz="1000" b="1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45" dirty="0">
                          <a:latin typeface="Arial"/>
                          <a:cs typeface="Arial"/>
                        </a:rPr>
                        <a:t>OR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2984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b="1" spc="285" dirty="0">
                          <a:latin typeface="Arial"/>
                          <a:cs typeface="Arial"/>
                        </a:rPr>
                        <a:t>LARGER</a:t>
                      </a:r>
                      <a:r>
                        <a:rPr sz="1000" b="1" spc="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95" dirty="0">
                          <a:latin typeface="Arial"/>
                          <a:cs typeface="Arial"/>
                        </a:rPr>
                        <a:t>PURCHASES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</a:tr>
              <a:tr h="130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</a:tr>
              <a:tr h="349341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000" b="1" spc="285" dirty="0">
                          <a:latin typeface="Arial"/>
                          <a:cs typeface="Arial"/>
                        </a:rPr>
                        <a:t>PEER-TO-PEER</a:t>
                      </a:r>
                      <a:r>
                        <a:rPr sz="1000" b="1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90" dirty="0">
                          <a:latin typeface="Arial"/>
                          <a:cs typeface="Arial"/>
                        </a:rPr>
                        <a:t>PAYMENT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b="1" spc="315" dirty="0">
                          <a:latin typeface="Arial"/>
                          <a:cs typeface="Arial"/>
                        </a:rPr>
                        <a:t>SYSTEMS</a:t>
                      </a:r>
                      <a:r>
                        <a:rPr sz="1000" b="1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185" dirty="0">
                          <a:latin typeface="Arial"/>
                          <a:cs typeface="Arial"/>
                        </a:rPr>
                        <a:t>(Paypal)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000" b="1" spc="310" dirty="0">
                          <a:latin typeface="Arial"/>
                          <a:cs typeface="Arial"/>
                        </a:rPr>
                        <a:t>SENDS</a:t>
                      </a:r>
                      <a:r>
                        <a:rPr sz="1000" b="1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40" dirty="0">
                          <a:latin typeface="Arial"/>
                          <a:cs typeface="Arial"/>
                        </a:rPr>
                        <a:t>MONEY</a:t>
                      </a:r>
                      <a:r>
                        <a:rPr sz="1000" b="1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04" dirty="0">
                          <a:latin typeface="Arial"/>
                          <a:cs typeface="Arial"/>
                        </a:rPr>
                        <a:t>VIA</a:t>
                      </a:r>
                      <a:r>
                        <a:rPr sz="10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05" dirty="0">
                          <a:latin typeface="Arial"/>
                          <a:cs typeface="Arial"/>
                        </a:rPr>
                        <a:t>WEB</a:t>
                      </a:r>
                      <a:r>
                        <a:rPr sz="1000" b="1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4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000" b="1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15" dirty="0">
                          <a:latin typeface="Arial"/>
                          <a:cs typeface="Arial"/>
                        </a:rPr>
                        <a:t>PERSONS</a:t>
                      </a:r>
                      <a:r>
                        <a:rPr sz="1000" b="1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4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000" b="1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10" dirty="0">
                          <a:latin typeface="Arial"/>
                          <a:cs typeface="Arial"/>
                        </a:rPr>
                        <a:t>VENDORS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2984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b="1" spc="32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1000" b="1" spc="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85" dirty="0">
                          <a:latin typeface="Arial"/>
                          <a:cs typeface="Arial"/>
                        </a:rPr>
                        <a:t>SET</a:t>
                      </a:r>
                      <a:r>
                        <a:rPr sz="1000" b="1" spc="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15" dirty="0">
                          <a:latin typeface="Arial"/>
                          <a:cs typeface="Arial"/>
                        </a:rPr>
                        <a:t>UP</a:t>
                      </a:r>
                      <a:r>
                        <a:rPr sz="1000" b="1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4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000" b="1" spc="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75" dirty="0">
                          <a:latin typeface="Arial"/>
                          <a:cs typeface="Arial"/>
                        </a:rPr>
                        <a:t>ACCEPT</a:t>
                      </a:r>
                      <a:r>
                        <a:rPr sz="1000" b="1" spc="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75" dirty="0">
                          <a:latin typeface="Arial"/>
                          <a:cs typeface="Arial"/>
                        </a:rPr>
                        <a:t>CREDIT</a:t>
                      </a:r>
                      <a:r>
                        <a:rPr sz="1000" b="1" spc="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80" dirty="0">
                          <a:latin typeface="Arial"/>
                          <a:cs typeface="Arial"/>
                        </a:rPr>
                        <a:t>CARD</a:t>
                      </a:r>
                      <a:r>
                        <a:rPr sz="1000" b="1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00" dirty="0">
                          <a:latin typeface="Arial"/>
                          <a:cs typeface="Arial"/>
                        </a:rPr>
                        <a:t>PAYMENTS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</a:tr>
              <a:tr h="1311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</a:tr>
              <a:tr h="524181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000" b="1" spc="235" dirty="0">
                          <a:latin typeface="Arial"/>
                          <a:cs typeface="Arial"/>
                        </a:rPr>
                        <a:t>DIGITAL</a:t>
                      </a:r>
                      <a:r>
                        <a:rPr sz="1000" b="1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00" dirty="0">
                          <a:latin typeface="Arial"/>
                          <a:cs typeface="Arial"/>
                        </a:rPr>
                        <a:t>CHECKING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30480" marR="513080">
                        <a:lnSpc>
                          <a:spcPct val="114700"/>
                        </a:lnSpc>
                      </a:pPr>
                      <a:r>
                        <a:rPr sz="1000" b="1" spc="240" dirty="0">
                          <a:latin typeface="Arial"/>
                          <a:cs typeface="Arial"/>
                        </a:rPr>
                        <a:t>(CHEXpedite,</a:t>
                      </a:r>
                      <a:r>
                        <a:rPr sz="1000" b="1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45" dirty="0">
                          <a:latin typeface="Arial"/>
                          <a:cs typeface="Arial"/>
                        </a:rPr>
                        <a:t>Western  </a:t>
                      </a:r>
                      <a:r>
                        <a:rPr sz="1000" b="1" spc="210" dirty="0">
                          <a:latin typeface="Arial"/>
                          <a:cs typeface="Arial"/>
                        </a:rPr>
                        <a:t>Union))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000" b="1" spc="275" dirty="0">
                          <a:latin typeface="Arial"/>
                          <a:cs typeface="Arial"/>
                        </a:rPr>
                        <a:t>PROVIDES</a:t>
                      </a:r>
                      <a:r>
                        <a:rPr sz="1000" b="1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95" dirty="0">
                          <a:latin typeface="Arial"/>
                          <a:cs typeface="Arial"/>
                        </a:rPr>
                        <a:t>ELECTRONIC</a:t>
                      </a:r>
                      <a:r>
                        <a:rPr sz="1000" b="1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20" dirty="0">
                          <a:latin typeface="Arial"/>
                          <a:cs typeface="Arial"/>
                        </a:rPr>
                        <a:t>CHECK</a:t>
                      </a:r>
                      <a:r>
                        <a:rPr sz="1000" b="1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6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1000" b="1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10" dirty="0">
                          <a:latin typeface="Arial"/>
                          <a:cs typeface="Arial"/>
                        </a:rPr>
                        <a:t>SECURE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2984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b="1" spc="235" dirty="0">
                          <a:latin typeface="Arial"/>
                          <a:cs typeface="Arial"/>
                        </a:rPr>
                        <a:t>DIGITAL</a:t>
                      </a:r>
                      <a:r>
                        <a:rPr sz="1000" b="1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80" dirty="0">
                          <a:latin typeface="Arial"/>
                          <a:cs typeface="Arial"/>
                        </a:rPr>
                        <a:t>SIGNATURE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</a:tr>
              <a:tr h="1747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</a:tr>
              <a:tr h="535716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000" b="1" spc="295" dirty="0">
                          <a:latin typeface="Arial"/>
                          <a:cs typeface="Arial"/>
                        </a:rPr>
                        <a:t>ELECTRONIC</a:t>
                      </a:r>
                      <a:r>
                        <a:rPr sz="1000" b="1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45" dirty="0">
                          <a:latin typeface="Arial"/>
                          <a:cs typeface="Arial"/>
                        </a:rPr>
                        <a:t>BILLING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b="1" spc="315" dirty="0">
                          <a:latin typeface="Arial"/>
                          <a:cs typeface="Arial"/>
                        </a:rPr>
                        <a:t>PRESENTMENT</a:t>
                      </a:r>
                      <a:r>
                        <a:rPr sz="1000" b="1" spc="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20" dirty="0">
                          <a:latin typeface="Arial"/>
                          <a:cs typeface="Arial"/>
                        </a:rPr>
                        <a:t>&amp;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b="1" spc="290" dirty="0">
                          <a:latin typeface="Arial"/>
                          <a:cs typeface="Arial"/>
                        </a:rPr>
                        <a:t>PAYMENT</a:t>
                      </a:r>
                      <a:r>
                        <a:rPr sz="1000" b="1" spc="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40" dirty="0">
                          <a:latin typeface="Arial"/>
                          <a:cs typeface="Arial"/>
                        </a:rPr>
                        <a:t>(CheckFree)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000" b="1" spc="320" dirty="0">
                          <a:latin typeface="Arial"/>
                          <a:cs typeface="Arial"/>
                        </a:rPr>
                        <a:t>SUPPORTS</a:t>
                      </a:r>
                      <a:r>
                        <a:rPr sz="1000" b="1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95" dirty="0">
                          <a:latin typeface="Arial"/>
                          <a:cs typeface="Arial"/>
                        </a:rPr>
                        <a:t>ELECTRONIC</a:t>
                      </a:r>
                      <a:r>
                        <a:rPr sz="1000" b="1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90" dirty="0">
                          <a:latin typeface="Arial"/>
                          <a:cs typeface="Arial"/>
                        </a:rPr>
                        <a:t>PAYMENT</a:t>
                      </a:r>
                      <a:r>
                        <a:rPr sz="1000" b="1" spc="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3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000" b="1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80" dirty="0">
                          <a:latin typeface="Arial"/>
                          <a:cs typeface="Arial"/>
                        </a:rPr>
                        <a:t>ONLINE</a:t>
                      </a:r>
                      <a:r>
                        <a:rPr sz="1000" b="1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65" dirty="0">
                          <a:latin typeface="Arial"/>
                          <a:cs typeface="Arial"/>
                        </a:rPr>
                        <a:t>AND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2984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b="1" spc="254" dirty="0">
                          <a:latin typeface="Arial"/>
                          <a:cs typeface="Arial"/>
                        </a:rPr>
                        <a:t>PHYSICAL </a:t>
                      </a:r>
                      <a:r>
                        <a:rPr sz="1000" b="1" spc="325" dirty="0">
                          <a:latin typeface="Arial"/>
                          <a:cs typeface="Arial"/>
                        </a:rPr>
                        <a:t>STORE</a:t>
                      </a:r>
                      <a:r>
                        <a:rPr sz="10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95" dirty="0">
                          <a:latin typeface="Arial"/>
                          <a:cs typeface="Arial"/>
                        </a:rPr>
                        <a:t>PURCHASES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EB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0"/>
            <a:ext cx="9124315" cy="6867525"/>
            <a:chOff x="24383" y="0"/>
            <a:chExt cx="9124315" cy="6867525"/>
          </a:xfrm>
        </p:grpSpPr>
        <p:sp>
          <p:nvSpPr>
            <p:cNvPr id="3" name="object 3"/>
            <p:cNvSpPr/>
            <p:nvPr/>
          </p:nvSpPr>
          <p:spPr>
            <a:xfrm>
              <a:off x="158496" y="150875"/>
              <a:ext cx="6899148" cy="7071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8411" y="524255"/>
              <a:ext cx="801623" cy="7071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9411" y="534923"/>
              <a:ext cx="580644" cy="7071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5444" y="524255"/>
              <a:ext cx="1109471" cy="7071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74292" y="534923"/>
              <a:ext cx="591311" cy="7071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44979" y="524255"/>
              <a:ext cx="766571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3611" y="231774"/>
            <a:ext cx="6500495" cy="77978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02235" marR="5080" indent="-90170">
              <a:lnSpc>
                <a:spcPts val="2940"/>
              </a:lnSpc>
              <a:spcBef>
                <a:spcPts val="244"/>
              </a:spcBef>
            </a:pPr>
            <a:r>
              <a:rPr sz="2500" spc="-5" dirty="0"/>
              <a:t>Các HT </a:t>
            </a:r>
            <a:r>
              <a:rPr sz="2500" spc="-10" dirty="0"/>
              <a:t>thanh toán chính trong </a:t>
            </a:r>
            <a:r>
              <a:rPr sz="2500" spc="-5" dirty="0"/>
              <a:t>Ecommerce:  </a:t>
            </a:r>
            <a:r>
              <a:rPr sz="2500" spc="-50" dirty="0"/>
              <a:t>Th</a:t>
            </a:r>
            <a:r>
              <a:rPr sz="2500" spc="-50" dirty="0">
                <a:latin typeface="Arial"/>
                <a:cs typeface="Arial"/>
              </a:rPr>
              <a:t>ẻ </a:t>
            </a:r>
            <a:r>
              <a:rPr sz="2500" spc="-5" dirty="0"/>
              <a:t>tín</a:t>
            </a:r>
            <a:r>
              <a:rPr sz="2500" spc="114" dirty="0"/>
              <a:t> </a:t>
            </a:r>
            <a:r>
              <a:rPr sz="2500" spc="-50" dirty="0"/>
              <a:t>d</a:t>
            </a:r>
            <a:r>
              <a:rPr sz="2500" spc="-50" dirty="0">
                <a:latin typeface="Arial"/>
                <a:cs typeface="Arial"/>
              </a:rPr>
              <a:t>ụ</a:t>
            </a:r>
            <a:r>
              <a:rPr sz="2500" spc="-50" dirty="0"/>
              <a:t>ng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5706" y="1195832"/>
            <a:ext cx="7533640" cy="209105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marR="256540" indent="-342900">
              <a:lnSpc>
                <a:spcPct val="80000"/>
              </a:lnSpc>
              <a:spcBef>
                <a:spcPts val="53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Thẻ tín dụng vẫn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được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xem như là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phương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pháp thanh toán thịnh hành</a:t>
            </a:r>
            <a:r>
              <a:rPr sz="1800" spc="-1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nhất  khi giao dịch trực </a:t>
            </a:r>
            <a:r>
              <a:rPr sz="1800" spc="5" dirty="0">
                <a:solidFill>
                  <a:srgbClr val="404040"/>
                </a:solidFill>
                <a:latin typeface="Times New Roman"/>
                <a:cs typeface="Times New Roman"/>
              </a:rPr>
              <a:t>tuyến.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chiếm tới 90% tổng các giao</a:t>
            </a:r>
            <a:r>
              <a:rPr sz="1800" spc="-1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dịch.</a:t>
            </a:r>
            <a:endParaRPr sz="1800">
              <a:latin typeface="Times New Roman"/>
              <a:cs typeface="Times New Roman"/>
            </a:endParaRPr>
          </a:p>
          <a:p>
            <a:pPr marL="355600" marR="66675" indent="-342900">
              <a:lnSpc>
                <a:spcPct val="8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Để được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chấp nhận thanh toán bằng thẻ tín dụng, công ty phải liên hệ với</a:t>
            </a:r>
            <a:r>
              <a:rPr sz="1800" spc="-1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nhà  cung cấp Merchant Account, họ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sẽ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cung cấp phần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mềm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và phần cứng để</a:t>
            </a:r>
            <a:r>
              <a:rPr sz="1800" spc="-1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có</a:t>
            </a:r>
            <a:endParaRPr sz="1800">
              <a:latin typeface="Times New Roman"/>
              <a:cs typeface="Times New Roman"/>
            </a:endParaRPr>
          </a:p>
          <a:p>
            <a:pPr marL="355600" marR="160020">
              <a:lnSpc>
                <a:spcPct val="80000"/>
              </a:lnSpc>
            </a:pP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thể chấp nhận thanh toán bằng thẻ tín dụng trên trang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web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của </a:t>
            </a:r>
            <a:r>
              <a:rPr sz="1800" spc="-25" dirty="0">
                <a:solidFill>
                  <a:srgbClr val="404040"/>
                </a:solidFill>
                <a:latin typeface="Times New Roman"/>
                <a:cs typeface="Times New Roman"/>
              </a:rPr>
              <a:t>cty.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Nhà</a:t>
            </a:r>
            <a:r>
              <a:rPr sz="1800" spc="-1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cung  cấp Merchant Account gồm 3</a:t>
            </a:r>
            <a:r>
              <a:rPr sz="1800" spc="-1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nhóm:</a:t>
            </a:r>
            <a:endParaRPr sz="18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1730"/>
              </a:lnSpc>
              <a:spcBef>
                <a:spcPts val="99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Nhà cung 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cấp trực tiếp: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Đại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diện là các ngân hàng, họ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sẽ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trực tiếp đưa giao  dịch của cty đến trung tâm xử lý thẻ tín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dụng. Những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đơn đặt hàng đã hoàn</a:t>
            </a:r>
            <a:r>
              <a:rPr sz="1800" spc="-10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tất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606" y="3200527"/>
            <a:ext cx="6807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sẽ được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gửi từ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site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của bạn đến ngân hàng thông qua phần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mềm</a:t>
            </a:r>
            <a:r>
              <a:rPr sz="18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i="1" spc="25" dirty="0">
                <a:solidFill>
                  <a:srgbClr val="404040"/>
                </a:solidFill>
                <a:latin typeface="Arial"/>
                <a:cs typeface="Arial"/>
              </a:rPr>
              <a:t>“</a:t>
            </a:r>
            <a:r>
              <a:rPr sz="1800" spc="25" dirty="0">
                <a:solidFill>
                  <a:srgbClr val="404040"/>
                </a:solidFill>
                <a:latin typeface="Times New Roman"/>
                <a:cs typeface="Times New Roman"/>
              </a:rPr>
              <a:t>Payment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5706" y="3342258"/>
            <a:ext cx="7486015" cy="217297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710"/>
              </a:spcBef>
            </a:pPr>
            <a:r>
              <a:rPr sz="1800" spc="25" dirty="0">
                <a:solidFill>
                  <a:srgbClr val="404040"/>
                </a:solidFill>
                <a:latin typeface="Times New Roman"/>
                <a:cs typeface="Times New Roman"/>
              </a:rPr>
              <a:t>Gateway</a:t>
            </a:r>
            <a:r>
              <a:rPr sz="1800" i="1" spc="25" dirty="0">
                <a:solidFill>
                  <a:srgbClr val="404040"/>
                </a:solidFill>
                <a:latin typeface="Arial"/>
                <a:cs typeface="Arial"/>
              </a:rPr>
              <a:t>”</a:t>
            </a:r>
            <a:r>
              <a:rPr sz="1800" spc="25" dirty="0">
                <a:solidFill>
                  <a:srgbClr val="404040"/>
                </a:solidFill>
                <a:latin typeface="Times New Roman"/>
                <a:cs typeface="Times New Roman"/>
              </a:rPr>
              <a:t>, </a:t>
            </a:r>
            <a:r>
              <a:rPr sz="1800" spc="5" dirty="0">
                <a:solidFill>
                  <a:srgbClr val="404040"/>
                </a:solidFill>
                <a:latin typeface="Times New Roman"/>
                <a:cs typeface="Times New Roman"/>
              </a:rPr>
              <a:t>tuyệt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đối an toàn đối với các thông tin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được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ghi trong thẻ tín</a:t>
            </a:r>
            <a:r>
              <a:rPr sz="1800" spc="-19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dụng.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1945"/>
              </a:lnSpc>
              <a:spcBef>
                <a:spcPts val="615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Môi giới: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cty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sẽ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phải trả cho họ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một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tỷ lệ chiết khấu từ 2% đến 3%. Tỷ</a:t>
            </a:r>
            <a:r>
              <a:rPr sz="1800" spc="-1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lệ</a:t>
            </a:r>
            <a:endParaRPr sz="1800">
              <a:latin typeface="Times New Roman"/>
              <a:cs typeface="Times New Roman"/>
            </a:endParaRPr>
          </a:p>
          <a:p>
            <a:pPr marL="355600">
              <a:lnSpc>
                <a:spcPts val="1730"/>
              </a:lnSpc>
            </a:pP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chiết khấu là khoản tiền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mà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cty phải trả cho nhà cung cấp dịch vụ thanh</a:t>
            </a:r>
            <a:r>
              <a:rPr sz="1800" spc="-10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toán</a:t>
            </a:r>
            <a:endParaRPr sz="1800">
              <a:latin typeface="Times New Roman"/>
              <a:cs typeface="Times New Roman"/>
            </a:endParaRPr>
          </a:p>
          <a:p>
            <a:pPr marL="355600">
              <a:lnSpc>
                <a:spcPts val="1945"/>
              </a:lnSpc>
            </a:pP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đối với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từng giao</a:t>
            </a:r>
            <a:r>
              <a:rPr sz="18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dịch.</a:t>
            </a:r>
            <a:endParaRPr sz="1800">
              <a:latin typeface="Times New Roman"/>
              <a:cs typeface="Times New Roman"/>
            </a:endParaRPr>
          </a:p>
          <a:p>
            <a:pPr marL="355600" marR="185420" indent="-342900">
              <a:lnSpc>
                <a:spcPct val="8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1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Nhà cung </a:t>
            </a:r>
            <a:r>
              <a:rPr sz="1800" b="1" dirty="0">
                <a:solidFill>
                  <a:srgbClr val="404040"/>
                </a:solidFill>
                <a:latin typeface="Times New Roman"/>
                <a:cs typeface="Times New Roman"/>
              </a:rPr>
              <a:t>cấp thứ ba: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chuyển quá trình thanh toán thẻ tín dụng từ đơn đặt  hàng trên trang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web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của cty bằng chính tài khoản của họ. nhà cung cấp</a:t>
            </a:r>
            <a:r>
              <a:rPr sz="1800" spc="-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dịch  vụ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sẽ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là những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người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trực tiếp bán hàng, còn bạn với vai trò của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một người 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bán hàng, bây giờ bạn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sẽ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là đại lý cung cấp hàng cho</a:t>
            </a:r>
            <a:r>
              <a:rPr sz="18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họ.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496" y="150875"/>
            <a:ext cx="6783324" cy="707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3611" y="231774"/>
            <a:ext cx="63842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/>
              <a:t>Các HT </a:t>
            </a:r>
            <a:r>
              <a:rPr sz="2500" spc="-10" dirty="0"/>
              <a:t>thanh toán chính trong</a:t>
            </a:r>
            <a:r>
              <a:rPr sz="2500" spc="30" dirty="0"/>
              <a:t> </a:t>
            </a:r>
            <a:r>
              <a:rPr sz="2500" spc="-5" dirty="0"/>
              <a:t>Ecommerce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343611" y="1048892"/>
            <a:ext cx="6651625" cy="383476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54965" marR="156845" indent="-342900">
              <a:lnSpc>
                <a:spcPct val="80100"/>
              </a:lnSpc>
              <a:spcBef>
                <a:spcPts val="620"/>
              </a:spcBef>
              <a:tabLst>
                <a:tab pos="354965" algn="l"/>
              </a:tabLst>
            </a:pPr>
            <a:r>
              <a:rPr sz="1750" spc="315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Khách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hàng có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thể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trả tiền bằng hoá đơn điện thoại:  </a:t>
            </a:r>
            <a:r>
              <a:rPr sz="2200" spc="-30" dirty="0">
                <a:solidFill>
                  <a:srgbClr val="404040"/>
                </a:solidFill>
                <a:latin typeface="Times New Roman"/>
                <a:cs typeface="Times New Roman"/>
              </a:rPr>
              <a:t>Website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thực hiện phương pháp thanh toán bằng cách  cho phép những người sử dụng Internet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chuyển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chi</a:t>
            </a:r>
            <a:r>
              <a:rPr sz="2200" spc="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phí</a:t>
            </a:r>
            <a:endParaRPr sz="2200">
              <a:latin typeface="Times New Roman"/>
              <a:cs typeface="Times New Roman"/>
            </a:endParaRPr>
          </a:p>
          <a:p>
            <a:pPr marL="354965" marR="27305">
              <a:lnSpc>
                <a:spcPct val="80000"/>
              </a:lnSpc>
            </a:pP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mua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bán thành hoá đơn điện thoại. Các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mặt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hàng dưới 1 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USD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có thể thực hiện phương pháp thanh toán</a:t>
            </a:r>
            <a:r>
              <a:rPr sz="2200" spc="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này.</a:t>
            </a:r>
            <a:endParaRPr sz="220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8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750" spc="320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Phương pháp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chuyển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tiền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bằng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điện tử (EFT):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khấu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trừ  tiền thanh toán từ tài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khoản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ngân hàng của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một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doanh  nghiệp hoặc của cá nhân và tiền được kiểm tra trước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khi 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chấp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thuận.</a:t>
            </a:r>
            <a:endParaRPr sz="2200">
              <a:latin typeface="Times New Roman"/>
              <a:cs typeface="Times New Roman"/>
            </a:endParaRPr>
          </a:p>
          <a:p>
            <a:pPr marL="354965" marR="13970" indent="-342900">
              <a:lnSpc>
                <a:spcPct val="8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750" spc="315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séc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điện tử (e-check):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phát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sinh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một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loại séc bằng giấy  </a:t>
            </a:r>
            <a:r>
              <a:rPr sz="2200" spc="-15" dirty="0">
                <a:solidFill>
                  <a:srgbClr val="404040"/>
                </a:solidFill>
                <a:latin typeface="Times New Roman"/>
                <a:cs typeface="Times New Roman"/>
              </a:rPr>
              <a:t>mà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theo đó người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mua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phải đặt cọc vào tài khoản tiền  gửi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của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người bán </a:t>
            </a:r>
            <a:r>
              <a:rPr sz="2200" spc="-15" dirty="0">
                <a:solidFill>
                  <a:srgbClr val="404040"/>
                </a:solidFill>
                <a:latin typeface="Times New Roman"/>
                <a:cs typeface="Times New Roman"/>
              </a:rPr>
              <a:t>một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khoản tiền và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bất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cứ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một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séc tiêu  chuẩn nào cũng phải thông qua quá trình</a:t>
            </a:r>
            <a:r>
              <a:rPr sz="22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/>
                <a:cs typeface="Times New Roman"/>
              </a:rPr>
              <a:t>này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496" y="150875"/>
            <a:ext cx="6783324" cy="707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3611" y="231774"/>
            <a:ext cx="63842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/>
              <a:t>Các HT </a:t>
            </a:r>
            <a:r>
              <a:rPr sz="2500" spc="-10" dirty="0"/>
              <a:t>thanh toán chính trong</a:t>
            </a:r>
            <a:r>
              <a:rPr sz="2500" spc="30" dirty="0"/>
              <a:t> </a:t>
            </a:r>
            <a:r>
              <a:rPr sz="2500" spc="-5" dirty="0"/>
              <a:t>Ecommerce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343611" y="1054988"/>
            <a:ext cx="6766559" cy="387222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4965" marR="207645" indent="-342900">
              <a:lnSpc>
                <a:spcPct val="80000"/>
              </a:lnSpc>
              <a:spcBef>
                <a:spcPts val="585"/>
              </a:spcBef>
              <a:tabLst>
                <a:tab pos="354965" algn="l"/>
              </a:tabLst>
            </a:pPr>
            <a:r>
              <a:rPr sz="1600" spc="270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Để chấp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nhận phương pháp thanh toán e-check hay 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EFT,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cty 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và khách hàng </a:t>
            </a:r>
            <a:r>
              <a:rPr sz="2000" spc="5" dirty="0">
                <a:solidFill>
                  <a:srgbClr val="404040"/>
                </a:solidFill>
                <a:latin typeface="Times New Roman"/>
                <a:cs typeface="Times New Roman"/>
              </a:rPr>
              <a:t>không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cần sử dụng phần cứng hay phần</a:t>
            </a:r>
            <a:r>
              <a:rPr sz="2000" spc="-1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mềm. 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Mã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số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được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tích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hợp vào hệ thống trang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web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và nối khách  hàng với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máy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chủ bảo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mật.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Một </a:t>
            </a:r>
            <a:r>
              <a:rPr sz="2000" spc="5" dirty="0">
                <a:solidFill>
                  <a:srgbClr val="404040"/>
                </a:solidFill>
                <a:latin typeface="Times New Roman"/>
                <a:cs typeface="Times New Roman"/>
              </a:rPr>
              <a:t>khi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làm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được điều này thì  </a:t>
            </a:r>
            <a:r>
              <a:rPr sz="2000" spc="5" dirty="0">
                <a:solidFill>
                  <a:srgbClr val="404040"/>
                </a:solidFill>
                <a:latin typeface="Times New Roman"/>
                <a:cs typeface="Times New Roman"/>
              </a:rPr>
              <a:t>những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hệ thống này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sẽ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cung cấp </a:t>
            </a:r>
            <a:r>
              <a:rPr sz="2000" spc="5" dirty="0">
                <a:solidFill>
                  <a:srgbClr val="404040"/>
                </a:solidFill>
                <a:latin typeface="Times New Roman"/>
                <a:cs typeface="Times New Roman"/>
              </a:rPr>
              <a:t>những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thông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tin tài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khoản  ngân hàng cần thiết và như vậy bắt đầu phương pháp EFT</a:t>
            </a:r>
            <a:r>
              <a:rPr sz="2000" spc="-1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và  phương pháp thanh toán</a:t>
            </a:r>
            <a:r>
              <a:rPr sz="2000" spc="-10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e-check.</a:t>
            </a:r>
            <a:endParaRPr sz="200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80000"/>
              </a:lnSpc>
              <a:spcBef>
                <a:spcPts val="994"/>
              </a:spcBef>
              <a:tabLst>
                <a:tab pos="354965" algn="l"/>
                <a:tab pos="3630929" algn="l"/>
              </a:tabLst>
            </a:pPr>
            <a:r>
              <a:rPr sz="1600" spc="270" dirty="0">
                <a:solidFill>
                  <a:srgbClr val="5FCAEE"/>
                </a:solidFill>
                <a:latin typeface="Arial"/>
                <a:cs typeface="Arial"/>
              </a:rPr>
              <a:t>	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Người bán và người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mua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ngay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lập tức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nhận được tờ kiểm tra  đơn đặt hàng và người bán nhận được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tên,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địa chỉ, điện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thoại, 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địa chỉ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email,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đơn đặt hàng và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số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lượng hàng của khách hàng.  Khi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sử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dụng dịch vụ 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này,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thực hiện hệ thống EFT qua đường  điện thoại hoặc fax.</a:t>
            </a:r>
            <a:r>
              <a:rPr sz="20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Người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bán	đơn giản chỉ thu thập thông</a:t>
            </a:r>
            <a:r>
              <a:rPr sz="2000" spc="-1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tin 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từ khách hàng và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sau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đó </a:t>
            </a:r>
            <a:r>
              <a:rPr sz="2000" spc="5" dirty="0">
                <a:solidFill>
                  <a:srgbClr val="404040"/>
                </a:solidFill>
                <a:latin typeface="Times New Roman"/>
                <a:cs typeface="Times New Roman"/>
              </a:rPr>
              <a:t>đưa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thông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tin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vào phần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mềm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EFT</a:t>
            </a:r>
            <a:r>
              <a:rPr sz="2000" spc="-1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và</a:t>
            </a:r>
            <a:endParaRPr sz="2000">
              <a:latin typeface="Times New Roman"/>
              <a:cs typeface="Times New Roman"/>
            </a:endParaRPr>
          </a:p>
          <a:p>
            <a:pPr marL="354965" marR="492125">
              <a:lnSpc>
                <a:spcPct val="80000"/>
              </a:lnSpc>
            </a:pP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liệu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nó có hoạt động trên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máy </a:t>
            </a:r>
            <a:r>
              <a:rPr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tính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cá nhân, điểm đến</a:t>
            </a:r>
            <a:r>
              <a:rPr sz="2000" spc="-1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kinh  doanh hay tự động thông </a:t>
            </a:r>
            <a:r>
              <a:rPr sz="2000" spc="5" dirty="0">
                <a:solidFill>
                  <a:srgbClr val="404040"/>
                </a:solidFill>
                <a:latin typeface="Times New Roman"/>
                <a:cs typeface="Times New Roman"/>
              </a:rPr>
              <a:t>qua</a:t>
            </a:r>
            <a:r>
              <a:rPr sz="2000" spc="-11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web.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611" y="228726"/>
            <a:ext cx="4779010" cy="991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800"/>
              </a:lnSpc>
              <a:spcBef>
                <a:spcPts val="100"/>
              </a:spcBef>
            </a:pP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WEB 2.0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là</a:t>
            </a:r>
            <a:r>
              <a:rPr sz="3200" b="0" spc="-25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gì?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ts val="3800"/>
              </a:lnSpc>
            </a:pP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Chia </a:t>
            </a:r>
            <a:r>
              <a:rPr sz="3200" b="0" spc="-95" dirty="0">
                <a:solidFill>
                  <a:srgbClr val="5FCAEE"/>
                </a:solidFill>
                <a:latin typeface="Trebuchet MS"/>
                <a:cs typeface="Trebuchet MS"/>
              </a:rPr>
              <a:t>s</a:t>
            </a:r>
            <a:r>
              <a:rPr sz="3200" b="0" spc="-95" dirty="0">
                <a:solidFill>
                  <a:srgbClr val="5FCAEE"/>
                </a:solidFill>
                <a:latin typeface="Arial"/>
                <a:cs typeface="Arial"/>
              </a:rPr>
              <a:t>ẻ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tri </a:t>
            </a:r>
            <a:r>
              <a:rPr sz="3200" b="0" spc="-55" dirty="0">
                <a:solidFill>
                  <a:srgbClr val="5FCAEE"/>
                </a:solidFill>
                <a:latin typeface="Trebuchet MS"/>
                <a:cs typeface="Trebuchet MS"/>
              </a:rPr>
              <a:t>th</a:t>
            </a:r>
            <a:r>
              <a:rPr sz="3200" b="0" spc="-55" dirty="0">
                <a:solidFill>
                  <a:srgbClr val="5FCAEE"/>
                </a:solidFill>
                <a:latin typeface="Arial"/>
                <a:cs typeface="Arial"/>
              </a:rPr>
              <a:t>ứ</a:t>
            </a:r>
            <a:r>
              <a:rPr sz="3200" b="0" spc="-55" dirty="0">
                <a:solidFill>
                  <a:srgbClr val="5FCAEE"/>
                </a:solidFill>
                <a:latin typeface="Trebuchet MS"/>
                <a:cs typeface="Trebuchet MS"/>
              </a:rPr>
              <a:t>c </a:t>
            </a:r>
            <a:r>
              <a:rPr sz="3200" b="0" spc="-25" dirty="0">
                <a:solidFill>
                  <a:srgbClr val="5FCAEE"/>
                </a:solidFill>
                <a:latin typeface="Trebuchet MS"/>
                <a:cs typeface="Trebuchet MS"/>
              </a:rPr>
              <a:t>c</a:t>
            </a:r>
            <a:r>
              <a:rPr sz="3200" b="0" spc="-25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200" b="0" spc="-25" dirty="0">
                <a:solidFill>
                  <a:srgbClr val="5FCAEE"/>
                </a:solidFill>
                <a:latin typeface="Trebuchet MS"/>
                <a:cs typeface="Trebuchet MS"/>
              </a:rPr>
              <a:t>ng</a:t>
            </a:r>
            <a:r>
              <a:rPr sz="3200" b="0" spc="185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200" b="0" spc="-20" dirty="0">
                <a:solidFill>
                  <a:srgbClr val="5FCAEE"/>
                </a:solidFill>
                <a:latin typeface="Trebuchet MS"/>
                <a:cs typeface="Trebuchet MS"/>
              </a:rPr>
              <a:t>đ</a:t>
            </a:r>
            <a:r>
              <a:rPr sz="3200" b="0" spc="-20" dirty="0">
                <a:solidFill>
                  <a:srgbClr val="5FCAEE"/>
                </a:solidFill>
                <a:latin typeface="Arial"/>
                <a:cs typeface="Arial"/>
              </a:rPr>
              <a:t>ồ</a:t>
            </a:r>
            <a:r>
              <a:rPr sz="3200" b="0" spc="-20" dirty="0">
                <a:solidFill>
                  <a:srgbClr val="5FCAEE"/>
                </a:solidFill>
                <a:latin typeface="Trebuchet MS"/>
                <a:cs typeface="Trebuchet MS"/>
              </a:rPr>
              <a:t>ng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27989" y="1769744"/>
            <a:ext cx="7387590" cy="32785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</a:pPr>
            <a:r>
              <a:rPr sz="22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Người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dùng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đăng bài viết, chia sẻ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thông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tin,</a:t>
            </a:r>
            <a:r>
              <a:rPr sz="2800" spc="-30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60" dirty="0">
                <a:solidFill>
                  <a:srgbClr val="404040"/>
                </a:solidFill>
                <a:latin typeface="Times New Roman"/>
                <a:cs typeface="Times New Roman"/>
              </a:rPr>
              <a:t>đánh 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giá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sản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phẩm, tương tác lẫn nhau </a:t>
            </a:r>
            <a:r>
              <a:rPr sz="2800" spc="-5" dirty="0">
                <a:solidFill>
                  <a:srgbClr val="404040"/>
                </a:solidFill>
                <a:latin typeface="Wingdings"/>
                <a:cs typeface="Wingdings"/>
              </a:rPr>
              <a:t>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gia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tăng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giá 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trị website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hoặc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sản</a:t>
            </a:r>
            <a:r>
              <a:rPr sz="28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phẩm</a:t>
            </a:r>
            <a:endParaRPr sz="28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1015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  <a:hlinkClick r:id="rId2"/>
              </a:rPr>
              <a:t></a:t>
            </a:r>
            <a:r>
              <a:rPr sz="1900" spc="30" dirty="0">
                <a:solidFill>
                  <a:srgbClr val="5FCAEE"/>
                </a:solidFill>
                <a:latin typeface="Arial"/>
                <a:cs typeface="Arial"/>
                <a:hlinkClick r:id="rId2"/>
              </a:rPr>
              <a:t> </a:t>
            </a:r>
            <a:r>
              <a:rPr sz="2400" u="heavy" spc="-15" dirty="0">
                <a:solidFill>
                  <a:srgbClr val="3ECDE7"/>
                </a:solidFill>
                <a:uFill>
                  <a:solidFill>
                    <a:srgbClr val="3ECDE7"/>
                  </a:solidFill>
                </a:uFill>
                <a:latin typeface="Times New Roman"/>
                <a:cs typeface="Times New Roman"/>
                <a:hlinkClick r:id="rId2"/>
              </a:rPr>
              <a:t>www.amazon.com</a:t>
            </a:r>
            <a:endParaRPr sz="24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1005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  <a:hlinkClick r:id="rId3"/>
              </a:rPr>
              <a:t></a:t>
            </a:r>
            <a:r>
              <a:rPr sz="1900" spc="30" dirty="0">
                <a:solidFill>
                  <a:srgbClr val="5FCAEE"/>
                </a:solidFill>
                <a:latin typeface="Arial"/>
                <a:cs typeface="Arial"/>
                <a:hlinkClick r:id="rId3"/>
              </a:rPr>
              <a:t> </a:t>
            </a:r>
            <a:r>
              <a:rPr sz="2400" u="heavy" spc="-10" dirty="0">
                <a:solidFill>
                  <a:srgbClr val="3ECDE7"/>
                </a:solidFill>
                <a:uFill>
                  <a:solidFill>
                    <a:srgbClr val="3ECDE7"/>
                  </a:solidFill>
                </a:uFill>
                <a:latin typeface="Times New Roman"/>
                <a:cs typeface="Times New Roman"/>
                <a:hlinkClick r:id="rId3"/>
              </a:rPr>
              <a:t>www.bhphotovideos.com</a:t>
            </a:r>
            <a:endParaRPr sz="24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1000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  <a:hlinkClick r:id="rId4"/>
              </a:rPr>
              <a:t></a:t>
            </a:r>
            <a:r>
              <a:rPr sz="1900" spc="30" dirty="0">
                <a:solidFill>
                  <a:srgbClr val="5FCAEE"/>
                </a:solidFill>
                <a:latin typeface="Arial"/>
                <a:cs typeface="Arial"/>
                <a:hlinkClick r:id="rId4"/>
              </a:rPr>
              <a:t> </a:t>
            </a:r>
            <a:r>
              <a:rPr sz="2400" u="heavy" spc="-30" dirty="0">
                <a:solidFill>
                  <a:srgbClr val="3ECDE7"/>
                </a:solidFill>
                <a:uFill>
                  <a:solidFill>
                    <a:srgbClr val="3ECDE7"/>
                  </a:solidFill>
                </a:uFill>
                <a:latin typeface="Times New Roman"/>
                <a:cs typeface="Times New Roman"/>
                <a:hlinkClick r:id="rId4"/>
              </a:rPr>
              <a:t>www.ebay.com</a:t>
            </a:r>
            <a:endParaRPr sz="24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994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  <a:hlinkClick r:id="rId5"/>
              </a:rPr>
              <a:t></a:t>
            </a:r>
            <a:r>
              <a:rPr sz="1900" spc="30" dirty="0">
                <a:solidFill>
                  <a:srgbClr val="5FCAEE"/>
                </a:solidFill>
                <a:latin typeface="Arial"/>
                <a:cs typeface="Arial"/>
                <a:hlinkClick r:id="rId5"/>
              </a:rPr>
              <a:t> </a:t>
            </a:r>
            <a:r>
              <a:rPr sz="2400" u="heavy" spc="-20" dirty="0">
                <a:solidFill>
                  <a:srgbClr val="3ECDE7"/>
                </a:solidFill>
                <a:uFill>
                  <a:solidFill>
                    <a:srgbClr val="3ECDE7"/>
                  </a:solidFill>
                </a:uFill>
                <a:latin typeface="Times New Roman"/>
                <a:cs typeface="Times New Roman"/>
                <a:hlinkClick r:id="rId5"/>
              </a:rPr>
              <a:t>www.Wikipedia.org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94503" y="3505200"/>
            <a:ext cx="2639568" cy="2478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09386" y="6079608"/>
            <a:ext cx="501015" cy="2952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5"/>
              </a:spcBef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16/03/20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611" y="228726"/>
            <a:ext cx="3626485" cy="99123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3760"/>
              </a:lnSpc>
              <a:spcBef>
                <a:spcPts val="295"/>
              </a:spcBef>
            </a:pP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WEB 2.0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là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gì?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(tt) 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Giao </a:t>
            </a:r>
            <a:r>
              <a:rPr sz="3200" b="0" spc="-50" dirty="0">
                <a:solidFill>
                  <a:srgbClr val="5FCAEE"/>
                </a:solidFill>
                <a:latin typeface="Trebuchet MS"/>
                <a:cs typeface="Trebuchet MS"/>
              </a:rPr>
              <a:t>di</a:t>
            </a:r>
            <a:r>
              <a:rPr sz="3200" b="0" spc="-50" dirty="0">
                <a:solidFill>
                  <a:srgbClr val="5FCAEE"/>
                </a:solidFill>
                <a:latin typeface="Arial"/>
                <a:cs typeface="Arial"/>
              </a:rPr>
              <a:t>ệ</a:t>
            </a:r>
            <a:r>
              <a:rPr sz="3200" b="0" spc="-50" dirty="0">
                <a:solidFill>
                  <a:srgbClr val="5FCAEE"/>
                </a:solidFill>
                <a:latin typeface="Trebuchet MS"/>
                <a:cs typeface="Trebuchet MS"/>
              </a:rPr>
              <a:t>n </a:t>
            </a:r>
            <a:r>
              <a:rPr sz="3200" b="0" spc="-95" dirty="0">
                <a:solidFill>
                  <a:srgbClr val="5FCAEE"/>
                </a:solidFill>
                <a:latin typeface="Trebuchet MS"/>
                <a:cs typeface="Trebuchet MS"/>
              </a:rPr>
              <a:t>t</a:t>
            </a:r>
            <a:r>
              <a:rPr sz="3200" b="0" spc="-95" dirty="0">
                <a:solidFill>
                  <a:srgbClr val="5FCAEE"/>
                </a:solidFill>
                <a:latin typeface="Arial"/>
                <a:cs typeface="Arial"/>
              </a:rPr>
              <a:t>ươ</a:t>
            </a:r>
            <a:r>
              <a:rPr sz="3200" b="0" spc="-95" dirty="0">
                <a:solidFill>
                  <a:srgbClr val="5FCAEE"/>
                </a:solidFill>
                <a:latin typeface="Trebuchet MS"/>
                <a:cs typeface="Trebuchet MS"/>
              </a:rPr>
              <a:t>ng</a:t>
            </a:r>
            <a:r>
              <a:rPr sz="3200" b="0" spc="-20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tác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43611" y="1433271"/>
            <a:ext cx="7317740" cy="1867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</a:pPr>
            <a:r>
              <a:rPr sz="22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Người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dùng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có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thể tùy biến ứng dụng/website</a:t>
            </a:r>
            <a:r>
              <a:rPr sz="2800" spc="-22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310" dirty="0">
                <a:solidFill>
                  <a:srgbClr val="404040"/>
                </a:solidFill>
                <a:latin typeface="Times New Roman"/>
                <a:cs typeface="Times New Roman"/>
              </a:rPr>
              <a:t>và 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đưa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thông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tin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cá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nhân của mình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vào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2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400" i="1" dirty="0">
                <a:solidFill>
                  <a:srgbClr val="404040"/>
                </a:solidFill>
                <a:latin typeface="Times New Roman"/>
                <a:cs typeface="Times New Roman"/>
              </a:rPr>
              <a:t>Google </a:t>
            </a:r>
            <a:r>
              <a:rPr sz="24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my</a:t>
            </a:r>
            <a:r>
              <a:rPr sz="2400" i="1" spc="-3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maps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55491" y="2663951"/>
            <a:ext cx="4003548" cy="3136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09386" y="6079608"/>
            <a:ext cx="501015" cy="2952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5"/>
              </a:spcBef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16/03/20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611" y="228726"/>
            <a:ext cx="4925060" cy="991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800"/>
              </a:lnSpc>
              <a:spcBef>
                <a:spcPts val="100"/>
              </a:spcBef>
            </a:pP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WEB 2.0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là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gì?</a:t>
            </a:r>
            <a:r>
              <a:rPr sz="3200" b="0" spc="-35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(tt)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ts val="3800"/>
              </a:lnSpc>
            </a:pPr>
            <a:r>
              <a:rPr sz="3200" b="0" spc="-100" dirty="0">
                <a:solidFill>
                  <a:srgbClr val="5FCAEE"/>
                </a:solidFill>
                <a:latin typeface="Trebuchet MS"/>
                <a:cs typeface="Trebuchet MS"/>
              </a:rPr>
              <a:t>Ph</a:t>
            </a:r>
            <a:r>
              <a:rPr sz="3200" b="0" spc="-100" dirty="0">
                <a:solidFill>
                  <a:srgbClr val="5FCAEE"/>
                </a:solidFill>
                <a:latin typeface="Arial"/>
                <a:cs typeface="Arial"/>
              </a:rPr>
              <a:t>ầ</a:t>
            </a:r>
            <a:r>
              <a:rPr sz="3200" b="0" spc="-100" dirty="0">
                <a:solidFill>
                  <a:srgbClr val="5FCAEE"/>
                </a:solidFill>
                <a:latin typeface="Trebuchet MS"/>
                <a:cs typeface="Trebuchet MS"/>
              </a:rPr>
              <a:t>n </a:t>
            </a:r>
            <a:r>
              <a:rPr sz="3200" b="0" spc="-60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60" dirty="0">
                <a:solidFill>
                  <a:srgbClr val="5FCAEE"/>
                </a:solidFill>
                <a:latin typeface="Arial"/>
                <a:cs typeface="Arial"/>
              </a:rPr>
              <a:t>ề</a:t>
            </a:r>
            <a:r>
              <a:rPr sz="3200" b="0" spc="-60" dirty="0">
                <a:solidFill>
                  <a:srgbClr val="5FCAEE"/>
                </a:solidFill>
                <a:latin typeface="Trebuchet MS"/>
                <a:cs typeface="Trebuchet MS"/>
              </a:rPr>
              <a:t>m </a:t>
            </a:r>
            <a:r>
              <a:rPr sz="3200" b="0" spc="-70" dirty="0">
                <a:solidFill>
                  <a:srgbClr val="5FCAEE"/>
                </a:solidFill>
                <a:latin typeface="Trebuchet MS"/>
                <a:cs typeface="Trebuchet MS"/>
              </a:rPr>
              <a:t>nh</a:t>
            </a:r>
            <a:r>
              <a:rPr sz="3200" b="0" spc="-70" dirty="0">
                <a:solidFill>
                  <a:srgbClr val="5FCAEE"/>
                </a:solidFill>
                <a:latin typeface="Arial"/>
                <a:cs typeface="Arial"/>
              </a:rPr>
              <a:t>ư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t </a:t>
            </a:r>
            <a:r>
              <a:rPr sz="3200" b="0" spc="5" dirty="0">
                <a:solidFill>
                  <a:srgbClr val="5FCAEE"/>
                </a:solidFill>
                <a:latin typeface="Trebuchet MS"/>
                <a:cs typeface="Trebuchet MS"/>
              </a:rPr>
              <a:t>d</a:t>
            </a:r>
            <a:r>
              <a:rPr sz="3200" b="0" spc="5" dirty="0">
                <a:solidFill>
                  <a:srgbClr val="5FCAEE"/>
                </a:solidFill>
                <a:latin typeface="Arial"/>
                <a:cs typeface="Arial"/>
              </a:rPr>
              <a:t>ị</a:t>
            </a:r>
            <a:r>
              <a:rPr sz="3200" b="0" spc="5" dirty="0">
                <a:solidFill>
                  <a:srgbClr val="5FCAEE"/>
                </a:solidFill>
                <a:latin typeface="Trebuchet MS"/>
                <a:cs typeface="Trebuchet MS"/>
              </a:rPr>
              <a:t>ch</a:t>
            </a:r>
            <a:r>
              <a:rPr sz="3200" b="0" spc="254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200" b="0" spc="-50" dirty="0">
                <a:solidFill>
                  <a:srgbClr val="5FCAEE"/>
                </a:solidFill>
                <a:latin typeface="Trebuchet MS"/>
                <a:cs typeface="Trebuchet MS"/>
              </a:rPr>
              <a:t>v</a:t>
            </a:r>
            <a:r>
              <a:rPr sz="3200" b="0" spc="-50" dirty="0">
                <a:solidFill>
                  <a:srgbClr val="5FCAEE"/>
                </a:solidFill>
                <a:latin typeface="Arial"/>
                <a:cs typeface="Arial"/>
              </a:rPr>
              <a:t>ụ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43611" y="1382344"/>
            <a:ext cx="6142990" cy="3279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</a:pPr>
            <a:r>
              <a:rPr sz="22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SAAS – </a:t>
            </a:r>
            <a:r>
              <a:rPr sz="28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Software </a:t>
            </a:r>
            <a:r>
              <a:rPr sz="2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as a service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:</a:t>
            </a:r>
            <a:r>
              <a:rPr sz="2800" spc="-2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20" dirty="0">
                <a:solidFill>
                  <a:srgbClr val="404040"/>
                </a:solidFill>
                <a:latin typeface="Times New Roman"/>
                <a:cs typeface="Times New Roman"/>
              </a:rPr>
              <a:t>chương 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trình chạy từ trình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duyệt, không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cài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đặt, 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miễn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phí,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lợi nhuận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thu về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từ quảng</a:t>
            </a:r>
            <a:r>
              <a:rPr sz="28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Times New Roman"/>
                <a:cs typeface="Times New Roman"/>
              </a:rPr>
              <a:t>cáo</a:t>
            </a:r>
            <a:endParaRPr sz="2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15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400" i="1" dirty="0">
                <a:solidFill>
                  <a:srgbClr val="404040"/>
                </a:solidFill>
                <a:latin typeface="Times New Roman"/>
                <a:cs typeface="Times New Roman"/>
              </a:rPr>
              <a:t>Google</a:t>
            </a:r>
            <a:r>
              <a:rPr sz="2400" i="1" spc="-3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404040"/>
                </a:solidFill>
                <a:latin typeface="Times New Roman"/>
                <a:cs typeface="Times New Roman"/>
              </a:rPr>
              <a:t>Docs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400" i="1" dirty="0">
                <a:solidFill>
                  <a:srgbClr val="404040"/>
                </a:solidFill>
                <a:latin typeface="Times New Roman"/>
                <a:cs typeface="Times New Roman"/>
              </a:rPr>
              <a:t>Google</a:t>
            </a:r>
            <a:r>
              <a:rPr sz="2400" i="1" spc="-40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404040"/>
                </a:solidFill>
                <a:latin typeface="Times New Roman"/>
                <a:cs typeface="Times New Roman"/>
              </a:rPr>
              <a:t>Maps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400" i="1" dirty="0">
                <a:solidFill>
                  <a:srgbClr val="404040"/>
                </a:solidFill>
                <a:latin typeface="Times New Roman"/>
                <a:cs typeface="Times New Roman"/>
              </a:rPr>
              <a:t>Google</a:t>
            </a:r>
            <a:r>
              <a:rPr sz="2400" i="1" spc="-40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404040"/>
                </a:solidFill>
                <a:latin typeface="Times New Roman"/>
                <a:cs typeface="Times New Roman"/>
              </a:rPr>
              <a:t>Drive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994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</a:t>
            </a:r>
            <a:r>
              <a:rPr sz="1900" spc="30" dirty="0">
                <a:solidFill>
                  <a:srgbClr val="5FCAEE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404040"/>
                </a:solidFill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76600" y="3093720"/>
            <a:ext cx="4940808" cy="2410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09386" y="6079608"/>
            <a:ext cx="501015" cy="2952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5"/>
              </a:spcBef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16/03/20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1975" y="1411224"/>
            <a:ext cx="5369052" cy="4104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3611" y="228726"/>
            <a:ext cx="3361054" cy="99123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3760"/>
              </a:lnSpc>
              <a:spcBef>
                <a:spcPts val="295"/>
              </a:spcBef>
            </a:pP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WEB 2.0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là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gì?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(tt)  </a:t>
            </a:r>
            <a:r>
              <a:rPr sz="3200" b="0" spc="-80" dirty="0">
                <a:solidFill>
                  <a:srgbClr val="5FCAEE"/>
                </a:solidFill>
                <a:latin typeface="Trebuchet MS"/>
                <a:cs typeface="Trebuchet MS"/>
              </a:rPr>
              <a:t>Ti</a:t>
            </a:r>
            <a:r>
              <a:rPr sz="3200" b="0" spc="-80" dirty="0">
                <a:solidFill>
                  <a:srgbClr val="5FCAEE"/>
                </a:solidFill>
                <a:latin typeface="Arial"/>
                <a:cs typeface="Arial"/>
              </a:rPr>
              <a:t>ế</a:t>
            </a:r>
            <a:r>
              <a:rPr sz="3200" b="0" spc="-80" dirty="0">
                <a:solidFill>
                  <a:srgbClr val="5FCAEE"/>
                </a:solidFill>
                <a:latin typeface="Trebuchet MS"/>
                <a:cs typeface="Trebuchet MS"/>
              </a:rPr>
              <a:t>p </a:t>
            </a:r>
            <a:r>
              <a:rPr sz="3200" b="0" spc="10" dirty="0">
                <a:solidFill>
                  <a:srgbClr val="5FCAEE"/>
                </a:solidFill>
                <a:latin typeface="Trebuchet MS"/>
                <a:cs typeface="Trebuchet MS"/>
              </a:rPr>
              <a:t>th</a:t>
            </a:r>
            <a:r>
              <a:rPr sz="3200" b="0" spc="10" dirty="0">
                <a:solidFill>
                  <a:srgbClr val="5FCAEE"/>
                </a:solidFill>
                <a:latin typeface="Arial"/>
                <a:cs typeface="Arial"/>
              </a:rPr>
              <a:t>ị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lan</a:t>
            </a:r>
            <a:r>
              <a:rPr sz="3200" b="0" spc="60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truy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ề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n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09386" y="6079608"/>
            <a:ext cx="501015" cy="2952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5"/>
              </a:spcBef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16/03/20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611" y="218058"/>
            <a:ext cx="6111240" cy="101219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20"/>
              </a:spcBef>
            </a:pP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Doanh </a:t>
            </a:r>
            <a:r>
              <a:rPr sz="3200" b="0" spc="-35" dirty="0">
                <a:solidFill>
                  <a:srgbClr val="5FCAEE"/>
                </a:solidFill>
                <a:latin typeface="Trebuchet MS"/>
                <a:cs typeface="Trebuchet MS"/>
              </a:rPr>
              <a:t>nghi</a:t>
            </a:r>
            <a:r>
              <a:rPr sz="3200" b="0" spc="-35" dirty="0">
                <a:solidFill>
                  <a:srgbClr val="5FCAEE"/>
                </a:solidFill>
                <a:latin typeface="Arial"/>
                <a:cs typeface="Arial"/>
              </a:rPr>
              <a:t>ệ</a:t>
            </a:r>
            <a:r>
              <a:rPr sz="3200" b="0" spc="-35" dirty="0">
                <a:solidFill>
                  <a:srgbClr val="5FCAEE"/>
                </a:solidFill>
                <a:latin typeface="Trebuchet MS"/>
                <a:cs typeface="Trebuchet MS"/>
              </a:rPr>
              <a:t>p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có </a:t>
            </a:r>
            <a:r>
              <a:rPr sz="3200" b="0" spc="-85" dirty="0">
                <a:solidFill>
                  <a:srgbClr val="5FCAEE"/>
                </a:solidFill>
                <a:latin typeface="Trebuchet MS"/>
                <a:cs typeface="Trebuchet MS"/>
              </a:rPr>
              <a:t>l</a:t>
            </a:r>
            <a:r>
              <a:rPr sz="3200" b="0" spc="-85" dirty="0">
                <a:solidFill>
                  <a:srgbClr val="5FCAEE"/>
                </a:solidFill>
                <a:latin typeface="Arial"/>
                <a:cs typeface="Arial"/>
              </a:rPr>
              <a:t>ợ</a:t>
            </a:r>
            <a:r>
              <a:rPr sz="3200" b="0" spc="-85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ích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gì </a:t>
            </a:r>
            <a:r>
              <a:rPr sz="3200" b="0" spc="-105" dirty="0">
                <a:solidFill>
                  <a:srgbClr val="5FCAEE"/>
                </a:solidFill>
                <a:latin typeface="Trebuchet MS"/>
                <a:cs typeface="Trebuchet MS"/>
              </a:rPr>
              <a:t>t</a:t>
            </a:r>
            <a:r>
              <a:rPr sz="3200" b="0" spc="-105" dirty="0">
                <a:solidFill>
                  <a:srgbClr val="5FCAEE"/>
                </a:solidFill>
                <a:latin typeface="Arial"/>
                <a:cs typeface="Arial"/>
              </a:rPr>
              <a:t>ừ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web 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2.0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09386" y="6079608"/>
            <a:ext cx="501015" cy="2952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5"/>
              </a:spcBef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16/03/20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611" y="1152473"/>
            <a:ext cx="5162550" cy="159067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2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Tìm hiểu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về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những thuật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ngữ</a:t>
            </a:r>
            <a:r>
              <a:rPr sz="2800" spc="-3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204" dirty="0">
                <a:solidFill>
                  <a:srgbClr val="404040"/>
                </a:solidFill>
                <a:latin typeface="Times New Roman"/>
                <a:cs typeface="Times New Roman"/>
              </a:rPr>
              <a:t>mới</a:t>
            </a:r>
            <a:endParaRPr sz="2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15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</a:t>
            </a:r>
            <a:r>
              <a:rPr sz="1900" spc="30" dirty="0">
                <a:solidFill>
                  <a:srgbClr val="5FCAE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Advertising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</a:t>
            </a:r>
            <a:r>
              <a:rPr sz="1900" spc="30" dirty="0">
                <a:solidFill>
                  <a:srgbClr val="5FCAE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Mashups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0"/>
            <a:ext cx="9124315" cy="6867525"/>
            <a:chOff x="24383" y="0"/>
            <a:chExt cx="9124315" cy="6867525"/>
          </a:xfrm>
        </p:grpSpPr>
        <p:sp>
          <p:nvSpPr>
            <p:cNvPr id="3" name="object 3"/>
            <p:cNvSpPr/>
            <p:nvPr/>
          </p:nvSpPr>
          <p:spPr>
            <a:xfrm>
              <a:off x="360047" y="321180"/>
              <a:ext cx="380198" cy="2600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9496" y="153923"/>
              <a:ext cx="827532" cy="7071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6403" y="143256"/>
              <a:ext cx="1135380" cy="7071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61160" y="153923"/>
              <a:ext cx="577595" cy="7071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18132" y="143256"/>
              <a:ext cx="891540" cy="7071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89048" y="153923"/>
              <a:ext cx="580644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49067" y="143256"/>
              <a:ext cx="829056" cy="7071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57500" y="153923"/>
              <a:ext cx="626363" cy="7071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57728" y="143256"/>
              <a:ext cx="2877312" cy="7071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14416" y="153923"/>
              <a:ext cx="580643" cy="707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74436" y="143256"/>
              <a:ext cx="829056" cy="7071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82868" y="153923"/>
              <a:ext cx="626363" cy="7071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3611" y="224154"/>
            <a:ext cx="625602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70" dirty="0">
                <a:latin typeface="Trebuchet MS"/>
                <a:cs typeface="Trebuchet MS"/>
              </a:rPr>
              <a:t>Th</a:t>
            </a:r>
            <a:r>
              <a:rPr sz="2500" b="1" spc="-70" dirty="0">
                <a:latin typeface="Arial"/>
                <a:cs typeface="Arial"/>
              </a:rPr>
              <a:t>ươ</a:t>
            </a:r>
            <a:r>
              <a:rPr sz="2500" b="1" spc="-70" dirty="0">
                <a:latin typeface="Trebuchet MS"/>
                <a:cs typeface="Trebuchet MS"/>
              </a:rPr>
              <a:t>ng </a:t>
            </a:r>
            <a:r>
              <a:rPr sz="2500" b="1" spc="-55" dirty="0">
                <a:latin typeface="Trebuchet MS"/>
                <a:cs typeface="Trebuchet MS"/>
              </a:rPr>
              <a:t>m</a:t>
            </a:r>
            <a:r>
              <a:rPr sz="2500" b="1" spc="-55" dirty="0">
                <a:latin typeface="Arial"/>
                <a:cs typeface="Arial"/>
              </a:rPr>
              <a:t>ạ</a:t>
            </a:r>
            <a:r>
              <a:rPr sz="2500" b="1" spc="-55" dirty="0">
                <a:latin typeface="Trebuchet MS"/>
                <a:cs typeface="Trebuchet MS"/>
              </a:rPr>
              <a:t>i </a:t>
            </a:r>
            <a:r>
              <a:rPr sz="2500" b="1" spc="-35" dirty="0">
                <a:latin typeface="Trebuchet MS"/>
                <a:cs typeface="Trebuchet MS"/>
              </a:rPr>
              <a:t>đi</a:t>
            </a:r>
            <a:r>
              <a:rPr sz="2500" b="1" spc="-35" dirty="0">
                <a:latin typeface="Arial"/>
                <a:cs typeface="Arial"/>
              </a:rPr>
              <a:t>ệ</a:t>
            </a:r>
            <a:r>
              <a:rPr sz="2500" b="1" spc="-35" dirty="0">
                <a:latin typeface="Trebuchet MS"/>
                <a:cs typeface="Trebuchet MS"/>
              </a:rPr>
              <a:t>n </a:t>
            </a:r>
            <a:r>
              <a:rPr sz="2500" b="1" spc="-100" dirty="0">
                <a:latin typeface="Trebuchet MS"/>
                <a:cs typeface="Trebuchet MS"/>
              </a:rPr>
              <a:t>t</a:t>
            </a:r>
            <a:r>
              <a:rPr sz="2500" b="1" spc="-100" dirty="0">
                <a:latin typeface="Arial"/>
                <a:cs typeface="Arial"/>
              </a:rPr>
              <a:t>ử </a:t>
            </a:r>
            <a:r>
              <a:rPr sz="2500" b="1" spc="-5" dirty="0">
                <a:latin typeface="Trebuchet MS"/>
                <a:cs typeface="Trebuchet MS"/>
              </a:rPr>
              <a:t>và kinh doanh </a:t>
            </a:r>
            <a:r>
              <a:rPr sz="2500" b="1" spc="-35" dirty="0">
                <a:latin typeface="Trebuchet MS"/>
                <a:cs typeface="Trebuchet MS"/>
              </a:rPr>
              <a:t>đi</a:t>
            </a:r>
            <a:r>
              <a:rPr sz="2500" b="1" spc="-35" dirty="0">
                <a:latin typeface="Arial"/>
                <a:cs typeface="Arial"/>
              </a:rPr>
              <a:t>ệ</a:t>
            </a:r>
            <a:r>
              <a:rPr sz="2500" b="1" spc="-35" dirty="0">
                <a:latin typeface="Trebuchet MS"/>
                <a:cs typeface="Trebuchet MS"/>
              </a:rPr>
              <a:t>n</a:t>
            </a:r>
            <a:r>
              <a:rPr sz="2500" b="1" spc="305" dirty="0">
                <a:latin typeface="Trebuchet MS"/>
                <a:cs typeface="Trebuchet MS"/>
              </a:rPr>
              <a:t> </a:t>
            </a:r>
            <a:r>
              <a:rPr sz="2500" b="1" spc="-105" dirty="0">
                <a:latin typeface="Trebuchet MS"/>
                <a:cs typeface="Trebuchet MS"/>
              </a:rPr>
              <a:t>t</a:t>
            </a:r>
            <a:r>
              <a:rPr sz="2500" b="1" spc="-105" dirty="0">
                <a:latin typeface="Arial"/>
                <a:cs typeface="Arial"/>
              </a:rPr>
              <a:t>ử</a:t>
            </a:r>
            <a:endParaRPr sz="25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43611" y="1069924"/>
            <a:ext cx="6561455" cy="16046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4965" marR="5080" indent="-342900">
              <a:lnSpc>
                <a:spcPct val="90000"/>
              </a:lnSpc>
              <a:spcBef>
                <a:spcPts val="434"/>
              </a:spcBef>
            </a:pPr>
            <a:r>
              <a:rPr sz="2250" b="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800" b="0" spc="-5" dirty="0">
                <a:solidFill>
                  <a:srgbClr val="404040"/>
                </a:solidFill>
                <a:latin typeface="Times New Roman"/>
                <a:cs typeface="Times New Roman"/>
              </a:rPr>
              <a:t>TMĐT (e-commerce) là </a:t>
            </a:r>
            <a:r>
              <a:rPr sz="2800" b="0" spc="-10" dirty="0">
                <a:solidFill>
                  <a:srgbClr val="404040"/>
                </a:solidFill>
                <a:latin typeface="Times New Roman"/>
                <a:cs typeface="Times New Roman"/>
              </a:rPr>
              <a:t>các </a:t>
            </a:r>
            <a:r>
              <a:rPr sz="2800" b="0" spc="-5" dirty="0">
                <a:solidFill>
                  <a:srgbClr val="404040"/>
                </a:solidFill>
                <a:latin typeface="Times New Roman"/>
                <a:cs typeface="Times New Roman"/>
              </a:rPr>
              <a:t>giao dịch</a:t>
            </a:r>
            <a:r>
              <a:rPr sz="2800" b="0" spc="-30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b="0" spc="-170" dirty="0">
                <a:solidFill>
                  <a:srgbClr val="404040"/>
                </a:solidFill>
                <a:latin typeface="Times New Roman"/>
                <a:cs typeface="Times New Roman"/>
              </a:rPr>
              <a:t>được  </a:t>
            </a:r>
            <a:r>
              <a:rPr sz="2800" b="0" spc="-5" dirty="0">
                <a:solidFill>
                  <a:srgbClr val="404040"/>
                </a:solidFill>
                <a:latin typeface="Times New Roman"/>
                <a:cs typeface="Times New Roman"/>
              </a:rPr>
              <a:t>thực hiện trên </a:t>
            </a:r>
            <a:r>
              <a:rPr sz="2800" b="0" spc="-10" dirty="0">
                <a:solidFill>
                  <a:srgbClr val="404040"/>
                </a:solidFill>
                <a:latin typeface="Times New Roman"/>
                <a:cs typeface="Times New Roman"/>
              </a:rPr>
              <a:t>mạng </a:t>
            </a:r>
            <a:r>
              <a:rPr sz="2800" b="0" spc="-5" dirty="0">
                <a:solidFill>
                  <a:srgbClr val="404040"/>
                </a:solidFill>
                <a:latin typeface="Times New Roman"/>
                <a:cs typeface="Times New Roman"/>
              </a:rPr>
              <a:t>Internet giữa </a:t>
            </a:r>
            <a:r>
              <a:rPr sz="2800" b="0" spc="-10" dirty="0">
                <a:solidFill>
                  <a:srgbClr val="404040"/>
                </a:solidFill>
                <a:latin typeface="Times New Roman"/>
                <a:cs typeface="Times New Roman"/>
              </a:rPr>
              <a:t>các DN  </a:t>
            </a:r>
            <a:r>
              <a:rPr sz="2800" b="0" spc="-5" dirty="0">
                <a:solidFill>
                  <a:srgbClr val="404040"/>
                </a:solidFill>
                <a:latin typeface="Times New Roman"/>
                <a:cs typeface="Times New Roman"/>
              </a:rPr>
              <a:t>với </a:t>
            </a:r>
            <a:r>
              <a:rPr sz="2800" b="0" spc="-10" dirty="0">
                <a:solidFill>
                  <a:srgbClr val="404040"/>
                </a:solidFill>
                <a:latin typeface="Times New Roman"/>
                <a:cs typeface="Times New Roman"/>
              </a:rPr>
              <a:t>các KH mua </a:t>
            </a:r>
            <a:r>
              <a:rPr sz="2800" b="0" spc="-5" dirty="0">
                <a:solidFill>
                  <a:srgbClr val="404040"/>
                </a:solidFill>
                <a:latin typeface="Times New Roman"/>
                <a:cs typeface="Times New Roman"/>
              </a:rPr>
              <a:t>và sử dụng hàng hóa và  dịch vụ hoặc giữa </a:t>
            </a:r>
            <a:r>
              <a:rPr sz="2800" b="0" spc="-10" dirty="0">
                <a:solidFill>
                  <a:srgbClr val="404040"/>
                </a:solidFill>
                <a:latin typeface="Times New Roman"/>
                <a:cs typeface="Times New Roman"/>
              </a:rPr>
              <a:t>các DN </a:t>
            </a:r>
            <a:r>
              <a:rPr sz="2800" b="0" spc="-5" dirty="0">
                <a:solidFill>
                  <a:srgbClr val="404040"/>
                </a:solidFill>
                <a:latin typeface="Times New Roman"/>
                <a:cs typeface="Times New Roman"/>
              </a:rPr>
              <a:t>với nhau.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3611" y="2735072"/>
            <a:ext cx="6718934" cy="237236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354965" marR="113664" indent="-342900">
              <a:lnSpc>
                <a:spcPct val="90000"/>
              </a:lnSpc>
              <a:spcBef>
                <a:spcPts val="430"/>
              </a:spcBef>
            </a:pPr>
            <a:r>
              <a:rPr sz="22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Kinh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doanh điện tử (e-business) là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một</a:t>
            </a:r>
            <a:r>
              <a:rPr sz="2800" spc="-2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65" dirty="0">
                <a:solidFill>
                  <a:srgbClr val="404040"/>
                </a:solidFill>
                <a:latin typeface="Times New Roman"/>
                <a:cs typeface="Times New Roman"/>
              </a:rPr>
              <a:t>khái 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niệm rộng hơn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của </a:t>
            </a:r>
            <a:r>
              <a:rPr sz="2800" spc="-50" dirty="0">
                <a:solidFill>
                  <a:srgbClr val="404040"/>
                </a:solidFill>
                <a:latin typeface="Times New Roman"/>
                <a:cs typeface="Times New Roman"/>
              </a:rPr>
              <a:t>TMĐT.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Nó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không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chỉ  bao gồm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các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hoạt động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mua,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bán,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mà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gồm  cả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các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dịch vụ khách hàng, liên kết với</a:t>
            </a:r>
            <a:r>
              <a:rPr sz="28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các</a:t>
            </a:r>
            <a:endParaRPr sz="2800">
              <a:latin typeface="Times New Roman"/>
              <a:cs typeface="Times New Roman"/>
            </a:endParaRPr>
          </a:p>
          <a:p>
            <a:pPr marL="354965" marR="5080">
              <a:lnSpc>
                <a:spcPts val="3020"/>
              </a:lnSpc>
              <a:spcBef>
                <a:spcPts val="50"/>
              </a:spcBef>
            </a:pP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đối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tác, và thiết lập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các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giao dịch điện tử bên 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trong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tổ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chức.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611" y="218058"/>
            <a:ext cx="599694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65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xã</a:t>
            </a:r>
            <a:r>
              <a:rPr sz="3200" b="0" spc="60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200" b="0" spc="-20" dirty="0">
                <a:solidFill>
                  <a:srgbClr val="5FCAEE"/>
                </a:solidFill>
                <a:latin typeface="Trebuchet MS"/>
                <a:cs typeface="Trebuchet MS"/>
              </a:rPr>
              <a:t>Ngu</a:t>
            </a:r>
            <a:r>
              <a:rPr sz="3200" b="0" spc="-20" dirty="0">
                <a:solidFill>
                  <a:srgbClr val="5FCAEE"/>
                </a:solidFill>
                <a:latin typeface="Arial"/>
                <a:cs typeface="Arial"/>
              </a:rPr>
              <a:t>ồ</a:t>
            </a:r>
            <a:r>
              <a:rPr sz="3200" b="0" spc="-20" dirty="0">
                <a:solidFill>
                  <a:srgbClr val="5FCAEE"/>
                </a:solidFill>
                <a:latin typeface="Trebuchet MS"/>
                <a:cs typeface="Trebuchet MS"/>
              </a:rPr>
              <a:t>n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v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ố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n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xã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–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Social Capital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09386" y="6079608"/>
            <a:ext cx="501015" cy="2952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5"/>
              </a:spcBef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16/03/20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611" y="1298078"/>
            <a:ext cx="5521325" cy="257492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2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Nguồn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vốn xã hội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đem lại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giá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trị</a:t>
            </a:r>
            <a:r>
              <a:rPr sz="2800" spc="-3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90" dirty="0">
                <a:solidFill>
                  <a:srgbClr val="404040"/>
                </a:solidFill>
                <a:latin typeface="Times New Roman"/>
                <a:cs typeface="Times New Roman"/>
              </a:rPr>
              <a:t>gì?</a:t>
            </a:r>
            <a:endParaRPr sz="2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Thông</a:t>
            </a:r>
            <a:r>
              <a:rPr sz="2400" spc="-3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tin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Sự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ảnh</a:t>
            </a:r>
            <a:r>
              <a:rPr sz="2400" spc="-3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hưởng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994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Sự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bảo chứng – social</a:t>
            </a:r>
            <a:r>
              <a:rPr sz="2400" spc="-3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credentials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Các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mối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quan hệ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được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củng</a:t>
            </a:r>
            <a:r>
              <a:rPr sz="2400" spc="-3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cố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611" y="218058"/>
            <a:ext cx="674306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65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xã</a:t>
            </a:r>
            <a:r>
              <a:rPr sz="3200" b="0" spc="60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200" b="0" spc="-20" dirty="0">
                <a:solidFill>
                  <a:srgbClr val="5FCAEE"/>
                </a:solidFill>
                <a:latin typeface="Trebuchet MS"/>
                <a:cs typeface="Trebuchet MS"/>
              </a:rPr>
              <a:t>Ngu</a:t>
            </a:r>
            <a:r>
              <a:rPr sz="3200" b="0" spc="-20" dirty="0">
                <a:solidFill>
                  <a:srgbClr val="5FCAEE"/>
                </a:solidFill>
                <a:latin typeface="Arial"/>
                <a:cs typeface="Arial"/>
              </a:rPr>
              <a:t>ồ</a:t>
            </a:r>
            <a:r>
              <a:rPr sz="3200" b="0" spc="-20" dirty="0">
                <a:solidFill>
                  <a:srgbClr val="5FCAEE"/>
                </a:solidFill>
                <a:latin typeface="Trebuchet MS"/>
                <a:cs typeface="Trebuchet MS"/>
              </a:rPr>
              <a:t>n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v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ố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n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xã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–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Social Capital</a:t>
            </a:r>
            <a:r>
              <a:rPr sz="3200" b="0" spc="10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200" b="0" spc="5" dirty="0">
                <a:solidFill>
                  <a:srgbClr val="5FCAEE"/>
                </a:solidFill>
                <a:latin typeface="Trebuchet MS"/>
                <a:cs typeface="Trebuchet MS"/>
              </a:rPr>
              <a:t>(tt)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09386" y="6079608"/>
            <a:ext cx="501015" cy="2952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5"/>
              </a:spcBef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16/03/20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611" y="1435354"/>
            <a:ext cx="6382385" cy="2359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</a:pPr>
            <a:r>
              <a:rPr sz="22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Giá trị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nguồn vốn xã hội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đem lại được</a:t>
            </a:r>
            <a:r>
              <a:rPr sz="2800" spc="-3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229" dirty="0">
                <a:solidFill>
                  <a:srgbClr val="404040"/>
                </a:solidFill>
                <a:latin typeface="Times New Roman"/>
                <a:cs typeface="Times New Roman"/>
              </a:rPr>
              <a:t>xác 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định bởi:</a:t>
            </a:r>
            <a:endParaRPr sz="2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15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Số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lượng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mối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quan</a:t>
            </a:r>
            <a:r>
              <a:rPr sz="2400" spc="-3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hệ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Mức độ của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các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mối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quan</a:t>
            </a:r>
            <a:r>
              <a:rPr sz="2400" spc="-3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hệ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Lợi ích của các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mối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quan</a:t>
            </a:r>
            <a:r>
              <a:rPr sz="2400" spc="-3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hệ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611" y="218058"/>
            <a:ext cx="522922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65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xã</a:t>
            </a:r>
            <a:r>
              <a:rPr sz="3200" b="0" spc="55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65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xã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và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doanh</a:t>
            </a:r>
            <a:r>
              <a:rPr sz="3200" b="0" spc="45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200" b="0" spc="-35" dirty="0">
                <a:solidFill>
                  <a:srgbClr val="5FCAEE"/>
                </a:solidFill>
                <a:latin typeface="Trebuchet MS"/>
                <a:cs typeface="Trebuchet MS"/>
              </a:rPr>
              <a:t>nghi</a:t>
            </a:r>
            <a:r>
              <a:rPr sz="3200" b="0" spc="-35" dirty="0">
                <a:solidFill>
                  <a:srgbClr val="5FCAEE"/>
                </a:solidFill>
                <a:latin typeface="Arial"/>
                <a:cs typeface="Arial"/>
              </a:rPr>
              <a:t>ệ</a:t>
            </a:r>
            <a:r>
              <a:rPr sz="3200" b="0" spc="-35" dirty="0">
                <a:solidFill>
                  <a:srgbClr val="5FCAEE"/>
                </a:solidFill>
                <a:latin typeface="Trebuchet MS"/>
                <a:cs typeface="Trebuchet MS"/>
              </a:rPr>
              <a:t>p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09386" y="6079608"/>
            <a:ext cx="501015" cy="2952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5"/>
              </a:spcBef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16/03/20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611" y="1447927"/>
            <a:ext cx="6687820" cy="2287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878840" indent="-342900">
              <a:lnSpc>
                <a:spcPct val="100000"/>
              </a:lnSpc>
              <a:spcBef>
                <a:spcPts val="95"/>
              </a:spcBef>
            </a:pPr>
            <a:r>
              <a:rPr sz="22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Hoạt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động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của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doanh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nghiệp cũng</a:t>
            </a:r>
            <a:r>
              <a:rPr sz="2800" spc="-3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229" dirty="0">
                <a:solidFill>
                  <a:srgbClr val="404040"/>
                </a:solidFill>
                <a:latin typeface="Times New Roman"/>
                <a:cs typeface="Times New Roman"/>
              </a:rPr>
              <a:t>cần 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nguồn vốn xã</a:t>
            </a:r>
            <a:r>
              <a:rPr sz="28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hội.</a:t>
            </a:r>
            <a:endParaRPr sz="280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100000"/>
              </a:lnSpc>
              <a:spcBef>
                <a:spcPts val="1010"/>
              </a:spcBef>
            </a:pPr>
            <a:r>
              <a:rPr sz="22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Ngày nay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các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tổ chức thường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duy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trì sự</a:t>
            </a:r>
            <a:r>
              <a:rPr sz="2800" spc="-25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70" dirty="0">
                <a:solidFill>
                  <a:srgbClr val="404040"/>
                </a:solidFill>
                <a:latin typeface="Times New Roman"/>
                <a:cs typeface="Times New Roman"/>
              </a:rPr>
              <a:t>hiện 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diện trên Facebook, LinkedIn, </a:t>
            </a:r>
            <a:r>
              <a:rPr sz="2800" spc="-35" dirty="0">
                <a:solidFill>
                  <a:srgbClr val="404040"/>
                </a:solidFill>
                <a:latin typeface="Times New Roman"/>
                <a:cs typeface="Times New Roman"/>
              </a:rPr>
              <a:t>Twitter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như 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một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kênh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quảng</a:t>
            </a:r>
            <a:r>
              <a:rPr sz="2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bá.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611" y="218058"/>
            <a:ext cx="607568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65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xã</a:t>
            </a:r>
            <a:r>
              <a:rPr sz="3200" b="0" spc="60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3200" b="0" spc="-110" dirty="0">
                <a:solidFill>
                  <a:srgbClr val="5FCAEE"/>
                </a:solidFill>
                <a:latin typeface="Trebuchet MS"/>
                <a:cs typeface="Trebuchet MS"/>
              </a:rPr>
              <a:t>S</a:t>
            </a:r>
            <a:r>
              <a:rPr sz="3200" b="0" spc="-110" dirty="0">
                <a:solidFill>
                  <a:srgbClr val="5FCAEE"/>
                </a:solidFill>
                <a:latin typeface="Arial"/>
                <a:cs typeface="Arial"/>
              </a:rPr>
              <a:t>ử </a:t>
            </a:r>
            <a:r>
              <a:rPr sz="3200" b="0" spc="-25" dirty="0">
                <a:solidFill>
                  <a:srgbClr val="5FCAEE"/>
                </a:solidFill>
                <a:latin typeface="Trebuchet MS"/>
                <a:cs typeface="Trebuchet MS"/>
              </a:rPr>
              <a:t>d</a:t>
            </a:r>
            <a:r>
              <a:rPr sz="3200" b="0" spc="-25" dirty="0">
                <a:solidFill>
                  <a:srgbClr val="5FCAEE"/>
                </a:solidFill>
                <a:latin typeface="Arial"/>
                <a:cs typeface="Arial"/>
              </a:rPr>
              <a:t>ụ</a:t>
            </a:r>
            <a:r>
              <a:rPr sz="3200" b="0" spc="-25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spc="-60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60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b="0" spc="-60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xã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gia tăng các 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ố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quan</a:t>
            </a:r>
            <a:r>
              <a:rPr sz="3200" b="0" spc="15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200" b="0" spc="-95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95" dirty="0">
                <a:solidFill>
                  <a:srgbClr val="5FCAEE"/>
                </a:solidFill>
                <a:latin typeface="Arial"/>
                <a:cs typeface="Arial"/>
              </a:rPr>
              <a:t>ệ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99288" y="1740407"/>
            <a:ext cx="7534656" cy="4300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6122" y="5020436"/>
            <a:ext cx="2108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Không có mạng xã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hội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9386" y="6079608"/>
            <a:ext cx="501015" cy="2952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5"/>
              </a:spcBef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16/03/20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611" y="218058"/>
            <a:ext cx="607568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65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xã</a:t>
            </a:r>
            <a:r>
              <a:rPr sz="3200" b="0" spc="60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3200" b="0" spc="-110" dirty="0">
                <a:solidFill>
                  <a:srgbClr val="5FCAEE"/>
                </a:solidFill>
                <a:latin typeface="Trebuchet MS"/>
                <a:cs typeface="Trebuchet MS"/>
              </a:rPr>
              <a:t>S</a:t>
            </a:r>
            <a:r>
              <a:rPr sz="3200" b="0" spc="-110" dirty="0">
                <a:solidFill>
                  <a:srgbClr val="5FCAEE"/>
                </a:solidFill>
                <a:latin typeface="Arial"/>
                <a:cs typeface="Arial"/>
              </a:rPr>
              <a:t>ử </a:t>
            </a:r>
            <a:r>
              <a:rPr sz="3200" b="0" spc="-25" dirty="0">
                <a:solidFill>
                  <a:srgbClr val="5FCAEE"/>
                </a:solidFill>
                <a:latin typeface="Trebuchet MS"/>
                <a:cs typeface="Trebuchet MS"/>
              </a:rPr>
              <a:t>d</a:t>
            </a:r>
            <a:r>
              <a:rPr sz="3200" b="0" spc="-25" dirty="0">
                <a:solidFill>
                  <a:srgbClr val="5FCAEE"/>
                </a:solidFill>
                <a:latin typeface="Arial"/>
                <a:cs typeface="Arial"/>
              </a:rPr>
              <a:t>ụ</a:t>
            </a:r>
            <a:r>
              <a:rPr sz="3200" b="0" spc="-25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spc="-60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60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b="0" spc="-60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xã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gia tăng các 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ố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quan </a:t>
            </a:r>
            <a:r>
              <a:rPr sz="3200" b="0" spc="-95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95" dirty="0">
                <a:solidFill>
                  <a:srgbClr val="5FCAEE"/>
                </a:solidFill>
                <a:latin typeface="Arial"/>
                <a:cs typeface="Arial"/>
              </a:rPr>
              <a:t>ệ</a:t>
            </a:r>
            <a:r>
              <a:rPr sz="3200" b="0" spc="85" dirty="0">
                <a:solidFill>
                  <a:srgbClr val="5FCAEE"/>
                </a:solidFill>
                <a:latin typeface="Arial"/>
                <a:cs typeface="Arial"/>
              </a:rPr>
              <a:t>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(tt)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22086" y="6092308"/>
            <a:ext cx="1344930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55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16/03/20</a:t>
            </a:r>
            <a:endParaRPr sz="900">
              <a:latin typeface="Trebuchet MS"/>
              <a:cs typeface="Trebuchet MS"/>
            </a:endParaRPr>
          </a:p>
          <a:p>
            <a:pPr marL="356235">
              <a:lnSpc>
                <a:spcPts val="810"/>
              </a:lnSpc>
              <a:tabLst>
                <a:tab pos="1224915" algn="l"/>
              </a:tabLst>
            </a:pPr>
            <a:r>
              <a:rPr sz="1350" spc="-7" baseline="-33950" dirty="0">
                <a:solidFill>
                  <a:srgbClr val="888888"/>
                </a:solidFill>
                <a:latin typeface="Trebuchet MS"/>
                <a:cs typeface="Trebuchet MS"/>
              </a:rPr>
              <a:t>1</a:t>
            </a:r>
            <a:r>
              <a:rPr sz="1350" baseline="-33950" dirty="0">
                <a:solidFill>
                  <a:srgbClr val="888888"/>
                </a:solidFill>
                <a:latin typeface="Trebuchet MS"/>
                <a:cs typeface="Trebuchet MS"/>
              </a:rPr>
              <a:t>6	</a:t>
            </a:r>
            <a:r>
              <a:rPr sz="900" spc="-5" dirty="0">
                <a:solidFill>
                  <a:srgbClr val="5FCAEE"/>
                </a:solidFill>
                <a:latin typeface="Trebuchet MS"/>
                <a:cs typeface="Trebuchet MS"/>
              </a:rPr>
              <a:t>44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9036" y="1717548"/>
            <a:ext cx="6638544" cy="5140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3444" y="5126863"/>
            <a:ext cx="1478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Có mạng </a:t>
            </a:r>
            <a:r>
              <a:rPr sz="1800" dirty="0">
                <a:latin typeface="Times New Roman"/>
                <a:cs typeface="Times New Roman"/>
              </a:rPr>
              <a:t>xã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hội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611" y="218058"/>
            <a:ext cx="607568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65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xã</a:t>
            </a:r>
            <a:r>
              <a:rPr sz="3200" b="0" spc="60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3200" b="0" spc="-110" dirty="0">
                <a:solidFill>
                  <a:srgbClr val="5FCAEE"/>
                </a:solidFill>
                <a:latin typeface="Trebuchet MS"/>
                <a:cs typeface="Trebuchet MS"/>
              </a:rPr>
              <a:t>S</a:t>
            </a:r>
            <a:r>
              <a:rPr sz="3200" b="0" spc="-110" dirty="0">
                <a:solidFill>
                  <a:srgbClr val="5FCAEE"/>
                </a:solidFill>
                <a:latin typeface="Arial"/>
                <a:cs typeface="Arial"/>
              </a:rPr>
              <a:t>ử </a:t>
            </a:r>
            <a:r>
              <a:rPr sz="3200" b="0" spc="-25" dirty="0">
                <a:solidFill>
                  <a:srgbClr val="5FCAEE"/>
                </a:solidFill>
                <a:latin typeface="Trebuchet MS"/>
                <a:cs typeface="Trebuchet MS"/>
              </a:rPr>
              <a:t>d</a:t>
            </a:r>
            <a:r>
              <a:rPr sz="3200" b="0" spc="-25" dirty="0">
                <a:solidFill>
                  <a:srgbClr val="5FCAEE"/>
                </a:solidFill>
                <a:latin typeface="Arial"/>
                <a:cs typeface="Arial"/>
              </a:rPr>
              <a:t>ụ</a:t>
            </a:r>
            <a:r>
              <a:rPr sz="3200" b="0" spc="-25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spc="-60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60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b="0" spc="-60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xã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gia tăng các 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ố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quan </a:t>
            </a:r>
            <a:r>
              <a:rPr sz="3200" b="0" spc="-95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95" dirty="0">
                <a:solidFill>
                  <a:srgbClr val="5FCAEE"/>
                </a:solidFill>
                <a:latin typeface="Arial"/>
                <a:cs typeface="Arial"/>
              </a:rPr>
              <a:t>ệ</a:t>
            </a:r>
            <a:r>
              <a:rPr sz="3200" b="0" spc="85" dirty="0">
                <a:solidFill>
                  <a:srgbClr val="5FCAEE"/>
                </a:solidFill>
                <a:latin typeface="Arial"/>
                <a:cs typeface="Arial"/>
              </a:rPr>
              <a:t>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(tt)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22086" y="6092308"/>
            <a:ext cx="1344930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55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16/03/20</a:t>
            </a:r>
            <a:endParaRPr sz="900">
              <a:latin typeface="Trebuchet MS"/>
              <a:cs typeface="Trebuchet MS"/>
            </a:endParaRPr>
          </a:p>
          <a:p>
            <a:pPr marL="356235">
              <a:lnSpc>
                <a:spcPts val="810"/>
              </a:lnSpc>
              <a:tabLst>
                <a:tab pos="1224915" algn="l"/>
              </a:tabLst>
            </a:pPr>
            <a:r>
              <a:rPr sz="1350" spc="-7" baseline="-33950" dirty="0">
                <a:solidFill>
                  <a:srgbClr val="888888"/>
                </a:solidFill>
                <a:latin typeface="Trebuchet MS"/>
                <a:cs typeface="Trebuchet MS"/>
              </a:rPr>
              <a:t>1</a:t>
            </a:r>
            <a:r>
              <a:rPr sz="1350" baseline="-33950" dirty="0">
                <a:solidFill>
                  <a:srgbClr val="888888"/>
                </a:solidFill>
                <a:latin typeface="Trebuchet MS"/>
                <a:cs typeface="Trebuchet MS"/>
              </a:rPr>
              <a:t>6	</a:t>
            </a:r>
            <a:r>
              <a:rPr sz="900" spc="-5" dirty="0">
                <a:solidFill>
                  <a:srgbClr val="5FCAEE"/>
                </a:solidFill>
                <a:latin typeface="Trebuchet MS"/>
                <a:cs typeface="Trebuchet MS"/>
              </a:rPr>
              <a:t>45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2960" y="1798320"/>
            <a:ext cx="6816852" cy="4861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41044" y="5221604"/>
            <a:ext cx="996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Viral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hook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175" y="1780032"/>
            <a:ext cx="7965948" cy="4626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3611" y="218058"/>
            <a:ext cx="607568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65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xã</a:t>
            </a:r>
            <a:r>
              <a:rPr sz="3200" b="0" spc="60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3200" b="0" spc="-110" dirty="0">
                <a:solidFill>
                  <a:srgbClr val="5FCAEE"/>
                </a:solidFill>
                <a:latin typeface="Trebuchet MS"/>
                <a:cs typeface="Trebuchet MS"/>
              </a:rPr>
              <a:t>S</a:t>
            </a:r>
            <a:r>
              <a:rPr sz="3200" b="0" spc="-110" dirty="0">
                <a:solidFill>
                  <a:srgbClr val="5FCAEE"/>
                </a:solidFill>
                <a:latin typeface="Arial"/>
                <a:cs typeface="Arial"/>
              </a:rPr>
              <a:t>ử </a:t>
            </a:r>
            <a:r>
              <a:rPr sz="3200" b="0" spc="-25" dirty="0">
                <a:solidFill>
                  <a:srgbClr val="5FCAEE"/>
                </a:solidFill>
                <a:latin typeface="Trebuchet MS"/>
                <a:cs typeface="Trebuchet MS"/>
              </a:rPr>
              <a:t>d</a:t>
            </a:r>
            <a:r>
              <a:rPr sz="3200" b="0" spc="-25" dirty="0">
                <a:solidFill>
                  <a:srgbClr val="5FCAEE"/>
                </a:solidFill>
                <a:latin typeface="Arial"/>
                <a:cs typeface="Arial"/>
              </a:rPr>
              <a:t>ụ</a:t>
            </a:r>
            <a:r>
              <a:rPr sz="3200" b="0" spc="-25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spc="-60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60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b="0" spc="-60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xã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gia tăng các 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ố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quan </a:t>
            </a:r>
            <a:r>
              <a:rPr sz="3200" b="0" spc="-95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95" dirty="0">
                <a:solidFill>
                  <a:srgbClr val="5FCAEE"/>
                </a:solidFill>
                <a:latin typeface="Arial"/>
                <a:cs typeface="Arial"/>
              </a:rPr>
              <a:t>ệ</a:t>
            </a:r>
            <a:r>
              <a:rPr sz="3200" b="0" spc="85" dirty="0">
                <a:solidFill>
                  <a:srgbClr val="5FCAEE"/>
                </a:solidFill>
                <a:latin typeface="Arial"/>
                <a:cs typeface="Arial"/>
              </a:rPr>
              <a:t>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(tt)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09386" y="6079608"/>
            <a:ext cx="501015" cy="2952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5"/>
              </a:spcBef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16/03/20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611" y="218058"/>
            <a:ext cx="607123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65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xã</a:t>
            </a:r>
            <a:r>
              <a:rPr sz="3200" b="0" spc="60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3200" b="0" spc="-110" dirty="0">
                <a:solidFill>
                  <a:srgbClr val="5FCAEE"/>
                </a:solidFill>
                <a:latin typeface="Trebuchet MS"/>
                <a:cs typeface="Trebuchet MS"/>
              </a:rPr>
              <a:t>S</a:t>
            </a:r>
            <a:r>
              <a:rPr sz="3200" b="0" spc="-110" dirty="0">
                <a:solidFill>
                  <a:srgbClr val="5FCAEE"/>
                </a:solidFill>
                <a:latin typeface="Arial"/>
                <a:cs typeface="Arial"/>
              </a:rPr>
              <a:t>ử </a:t>
            </a:r>
            <a:r>
              <a:rPr sz="3200" b="0" spc="-25" dirty="0">
                <a:solidFill>
                  <a:srgbClr val="5FCAEE"/>
                </a:solidFill>
                <a:latin typeface="Trebuchet MS"/>
                <a:cs typeface="Trebuchet MS"/>
              </a:rPr>
              <a:t>d</a:t>
            </a:r>
            <a:r>
              <a:rPr sz="3200" b="0" spc="-25" dirty="0">
                <a:solidFill>
                  <a:srgbClr val="5FCAEE"/>
                </a:solidFill>
                <a:latin typeface="Arial"/>
                <a:cs typeface="Arial"/>
              </a:rPr>
              <a:t>ụ</a:t>
            </a:r>
            <a:r>
              <a:rPr sz="3200" b="0" spc="-25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spc="-60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60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b="0" spc="-60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xã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gia tăng </a:t>
            </a:r>
            <a:r>
              <a:rPr sz="3200" b="0" spc="-70" dirty="0">
                <a:solidFill>
                  <a:srgbClr val="5FCAEE"/>
                </a:solidFill>
                <a:latin typeface="Trebuchet MS"/>
                <a:cs typeface="Trebuchet MS"/>
              </a:rPr>
              <a:t>s</a:t>
            </a:r>
            <a:r>
              <a:rPr sz="3200" b="0" spc="-70" dirty="0">
                <a:solidFill>
                  <a:srgbClr val="5FCAEE"/>
                </a:solidFill>
                <a:latin typeface="Arial"/>
                <a:cs typeface="Arial"/>
              </a:rPr>
              <a:t>ứ</a:t>
            </a:r>
            <a:r>
              <a:rPr sz="3200" b="0" spc="-70" dirty="0">
                <a:solidFill>
                  <a:srgbClr val="5FCAEE"/>
                </a:solidFill>
                <a:latin typeface="Trebuchet MS"/>
                <a:cs typeface="Trebuchet MS"/>
              </a:rPr>
              <a:t>c  </a:t>
            </a:r>
            <a:r>
              <a:rPr sz="3200" b="0" spc="-60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60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b="0" spc="-60" dirty="0">
                <a:solidFill>
                  <a:srgbClr val="5FCAEE"/>
                </a:solidFill>
                <a:latin typeface="Trebuchet MS"/>
                <a:cs typeface="Trebuchet MS"/>
              </a:rPr>
              <a:t>nh </a:t>
            </a:r>
            <a:r>
              <a:rPr sz="3200" b="0" spc="-35" dirty="0">
                <a:solidFill>
                  <a:srgbClr val="5FCAEE"/>
                </a:solidFill>
                <a:latin typeface="Trebuchet MS"/>
                <a:cs typeface="Trebuchet MS"/>
              </a:rPr>
              <a:t>c</a:t>
            </a:r>
            <a:r>
              <a:rPr sz="3200" b="0" spc="-35" dirty="0">
                <a:solidFill>
                  <a:srgbClr val="5FCAEE"/>
                </a:solidFill>
                <a:latin typeface="Arial"/>
                <a:cs typeface="Arial"/>
              </a:rPr>
              <a:t>ủ</a:t>
            </a:r>
            <a:r>
              <a:rPr sz="3200" b="0" spc="-35" dirty="0">
                <a:solidFill>
                  <a:srgbClr val="5FCAEE"/>
                </a:solidFill>
                <a:latin typeface="Trebuchet MS"/>
                <a:cs typeface="Trebuchet MS"/>
              </a:rPr>
              <a:t>a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các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ố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quan</a:t>
            </a:r>
            <a:r>
              <a:rPr sz="3200" b="0" spc="114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200" b="0" spc="-95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95" dirty="0">
                <a:solidFill>
                  <a:srgbClr val="5FCAEE"/>
                </a:solidFill>
                <a:latin typeface="Arial"/>
                <a:cs typeface="Arial"/>
              </a:rPr>
              <a:t>ệ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09386" y="6079608"/>
            <a:ext cx="501015" cy="2952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5"/>
              </a:spcBef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16/03/20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611" y="1813051"/>
            <a:ext cx="6654165" cy="2713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2069" indent="-342900">
              <a:lnSpc>
                <a:spcPct val="100000"/>
              </a:lnSpc>
              <a:spcBef>
                <a:spcPts val="95"/>
              </a:spcBef>
            </a:pPr>
            <a:r>
              <a:rPr sz="22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Sức mạnh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của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các mối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quan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hệ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- strength</a:t>
            </a:r>
            <a:r>
              <a:rPr sz="2800" spc="-2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325" dirty="0">
                <a:solidFill>
                  <a:srgbClr val="404040"/>
                </a:solidFill>
                <a:latin typeface="Times New Roman"/>
                <a:cs typeface="Times New Roman"/>
              </a:rPr>
              <a:t>of 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relationship-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được hiểu thực thể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trong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mối 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quan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hệ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(tổ chức hoặc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cá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nhân)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có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khả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năng  đem lại lợi ích cho doanh</a:t>
            </a:r>
            <a:r>
              <a:rPr sz="28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nghiệp</a:t>
            </a:r>
            <a:endParaRPr sz="280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100000"/>
              </a:lnSpc>
              <a:spcBef>
                <a:spcPts val="1010"/>
              </a:spcBef>
            </a:pPr>
            <a:r>
              <a:rPr sz="22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Mua sản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phẩm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– viết bài đánh giá tích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cực</a:t>
            </a:r>
            <a:r>
              <a:rPr sz="2800" spc="-3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655" dirty="0">
                <a:solidFill>
                  <a:srgbClr val="404040"/>
                </a:solidFill>
                <a:latin typeface="Times New Roman"/>
                <a:cs typeface="Times New Roman"/>
              </a:rPr>
              <a:t>– 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post hình ảnh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về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việc sử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dụng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sản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phẩm</a:t>
            </a:r>
            <a:r>
              <a:rPr sz="28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…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611" y="218058"/>
            <a:ext cx="607123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65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xã</a:t>
            </a:r>
            <a:r>
              <a:rPr sz="3200" b="0" spc="60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3200" b="0" spc="-110" dirty="0">
                <a:solidFill>
                  <a:srgbClr val="5FCAEE"/>
                </a:solidFill>
                <a:latin typeface="Trebuchet MS"/>
                <a:cs typeface="Trebuchet MS"/>
              </a:rPr>
              <a:t>S</a:t>
            </a:r>
            <a:r>
              <a:rPr sz="3200" b="0" spc="-110" dirty="0">
                <a:solidFill>
                  <a:srgbClr val="5FCAEE"/>
                </a:solidFill>
                <a:latin typeface="Arial"/>
                <a:cs typeface="Arial"/>
              </a:rPr>
              <a:t>ử </a:t>
            </a:r>
            <a:r>
              <a:rPr sz="3200" b="0" spc="-25" dirty="0">
                <a:solidFill>
                  <a:srgbClr val="5FCAEE"/>
                </a:solidFill>
                <a:latin typeface="Trebuchet MS"/>
                <a:cs typeface="Trebuchet MS"/>
              </a:rPr>
              <a:t>d</a:t>
            </a:r>
            <a:r>
              <a:rPr sz="3200" b="0" spc="-25" dirty="0">
                <a:solidFill>
                  <a:srgbClr val="5FCAEE"/>
                </a:solidFill>
                <a:latin typeface="Arial"/>
                <a:cs typeface="Arial"/>
              </a:rPr>
              <a:t>ụ</a:t>
            </a:r>
            <a:r>
              <a:rPr sz="3200" b="0" spc="-25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spc="-60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60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b="0" spc="-60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xã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gia tăng </a:t>
            </a:r>
            <a:r>
              <a:rPr sz="3200" b="0" spc="-70" dirty="0">
                <a:solidFill>
                  <a:srgbClr val="5FCAEE"/>
                </a:solidFill>
                <a:latin typeface="Trebuchet MS"/>
                <a:cs typeface="Trebuchet MS"/>
              </a:rPr>
              <a:t>s</a:t>
            </a:r>
            <a:r>
              <a:rPr sz="3200" b="0" spc="-70" dirty="0">
                <a:solidFill>
                  <a:srgbClr val="5FCAEE"/>
                </a:solidFill>
                <a:latin typeface="Arial"/>
                <a:cs typeface="Arial"/>
              </a:rPr>
              <a:t>ứ</a:t>
            </a:r>
            <a:r>
              <a:rPr sz="3200" b="0" spc="-70" dirty="0">
                <a:solidFill>
                  <a:srgbClr val="5FCAEE"/>
                </a:solidFill>
                <a:latin typeface="Trebuchet MS"/>
                <a:cs typeface="Trebuchet MS"/>
              </a:rPr>
              <a:t>c  </a:t>
            </a:r>
            <a:r>
              <a:rPr sz="3200" b="0" spc="-60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60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b="0" spc="-60" dirty="0">
                <a:solidFill>
                  <a:srgbClr val="5FCAEE"/>
                </a:solidFill>
                <a:latin typeface="Trebuchet MS"/>
                <a:cs typeface="Trebuchet MS"/>
              </a:rPr>
              <a:t>nh </a:t>
            </a:r>
            <a:r>
              <a:rPr sz="3200" b="0" spc="-35" dirty="0">
                <a:solidFill>
                  <a:srgbClr val="5FCAEE"/>
                </a:solidFill>
                <a:latin typeface="Trebuchet MS"/>
                <a:cs typeface="Trebuchet MS"/>
              </a:rPr>
              <a:t>c</a:t>
            </a:r>
            <a:r>
              <a:rPr sz="3200" b="0" spc="-35" dirty="0">
                <a:solidFill>
                  <a:srgbClr val="5FCAEE"/>
                </a:solidFill>
                <a:latin typeface="Arial"/>
                <a:cs typeface="Arial"/>
              </a:rPr>
              <a:t>ủ</a:t>
            </a:r>
            <a:r>
              <a:rPr sz="3200" b="0" spc="-35" dirty="0">
                <a:solidFill>
                  <a:srgbClr val="5FCAEE"/>
                </a:solidFill>
                <a:latin typeface="Trebuchet MS"/>
                <a:cs typeface="Trebuchet MS"/>
              </a:rPr>
              <a:t>a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các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ố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quan </a:t>
            </a:r>
            <a:r>
              <a:rPr sz="3200" b="0" spc="-95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95" dirty="0">
                <a:solidFill>
                  <a:srgbClr val="5FCAEE"/>
                </a:solidFill>
                <a:latin typeface="Arial"/>
                <a:cs typeface="Arial"/>
              </a:rPr>
              <a:t>ệ</a:t>
            </a:r>
            <a:r>
              <a:rPr sz="3200" b="0" spc="175" dirty="0">
                <a:solidFill>
                  <a:srgbClr val="5FCAEE"/>
                </a:solidFill>
                <a:latin typeface="Arial"/>
                <a:cs typeface="Arial"/>
              </a:rPr>
              <a:t>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(tt)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48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09386" y="6079608"/>
            <a:ext cx="501015" cy="2952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5"/>
              </a:spcBef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16/03/20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611" y="1675141"/>
            <a:ext cx="6301740" cy="355409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2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Giá trị của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nguồn vốn xã</a:t>
            </a:r>
            <a:r>
              <a:rPr sz="2800" spc="-3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hội:</a:t>
            </a:r>
            <a:endParaRPr sz="2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Thông</a:t>
            </a:r>
            <a:r>
              <a:rPr sz="2400" spc="-3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tin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Sự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ảnh</a:t>
            </a:r>
            <a:r>
              <a:rPr sz="2400" spc="-3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hưởng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994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Sự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bảo</a:t>
            </a:r>
            <a:r>
              <a:rPr sz="2400" spc="-3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chứng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Các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mối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quan hệ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được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củng</a:t>
            </a:r>
            <a:r>
              <a:rPr sz="2400" spc="-3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cố</a:t>
            </a:r>
            <a:endParaRPr sz="240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100000"/>
              </a:lnSpc>
              <a:spcBef>
                <a:spcPts val="990"/>
              </a:spcBef>
            </a:pPr>
            <a:r>
              <a:rPr sz="22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Tăng cường những yếu tố này </a:t>
            </a:r>
            <a:r>
              <a:rPr sz="2800" spc="-5" dirty="0">
                <a:solidFill>
                  <a:srgbClr val="404040"/>
                </a:solidFill>
                <a:latin typeface="Wingdings"/>
                <a:cs typeface="Wingdings"/>
              </a:rPr>
              <a:t>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gia</a:t>
            </a:r>
            <a:r>
              <a:rPr sz="2800" spc="-2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70" dirty="0">
                <a:solidFill>
                  <a:srgbClr val="404040"/>
                </a:solidFill>
                <a:latin typeface="Times New Roman"/>
                <a:cs typeface="Times New Roman"/>
              </a:rPr>
              <a:t>tăng 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sức mạnh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của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các mối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quan</a:t>
            </a:r>
            <a:r>
              <a:rPr sz="2800" spc="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hệ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611" y="218058"/>
            <a:ext cx="604774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65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xã</a:t>
            </a:r>
            <a:r>
              <a:rPr sz="3200" b="0" spc="60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ộ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200" b="0" spc="-110" dirty="0">
                <a:solidFill>
                  <a:srgbClr val="5FCAEE"/>
                </a:solidFill>
                <a:latin typeface="Trebuchet MS"/>
                <a:cs typeface="Trebuchet MS"/>
              </a:rPr>
              <a:t>S</a:t>
            </a:r>
            <a:r>
              <a:rPr sz="3200" b="0" spc="-110" dirty="0">
                <a:solidFill>
                  <a:srgbClr val="5FCAEE"/>
                </a:solidFill>
                <a:latin typeface="Arial"/>
                <a:cs typeface="Arial"/>
              </a:rPr>
              <a:t>ử </a:t>
            </a:r>
            <a:r>
              <a:rPr sz="3200" b="0" spc="-60" dirty="0">
                <a:solidFill>
                  <a:srgbClr val="5FCAEE"/>
                </a:solidFill>
                <a:latin typeface="Trebuchet MS"/>
                <a:cs typeface="Trebuchet MS"/>
              </a:rPr>
              <a:t>kh</a:t>
            </a:r>
            <a:r>
              <a:rPr sz="3200" b="0" spc="-60" dirty="0">
                <a:solidFill>
                  <a:srgbClr val="5FCAEE"/>
                </a:solidFill>
                <a:latin typeface="Arial"/>
                <a:cs typeface="Arial"/>
              </a:rPr>
              <a:t>ấ</a:t>
            </a:r>
            <a:r>
              <a:rPr sz="3200" b="0" spc="-60" dirty="0">
                <a:solidFill>
                  <a:srgbClr val="5FCAEE"/>
                </a:solidFill>
                <a:latin typeface="Trebuchet MS"/>
                <a:cs typeface="Trebuchet MS"/>
              </a:rPr>
              <a:t>u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hao </a:t>
            </a:r>
            <a:r>
              <a:rPr sz="3200" b="0" spc="-35" dirty="0">
                <a:solidFill>
                  <a:srgbClr val="5FCAEE"/>
                </a:solidFill>
                <a:latin typeface="Trebuchet MS"/>
                <a:cs typeface="Trebuchet MS"/>
              </a:rPr>
              <a:t>c</a:t>
            </a:r>
            <a:r>
              <a:rPr sz="3200" b="0" spc="-35" dirty="0">
                <a:solidFill>
                  <a:srgbClr val="5FCAEE"/>
                </a:solidFill>
                <a:latin typeface="Arial"/>
                <a:cs typeface="Arial"/>
              </a:rPr>
              <a:t>ủ</a:t>
            </a:r>
            <a:r>
              <a:rPr sz="3200" b="0" spc="-35" dirty="0">
                <a:solidFill>
                  <a:srgbClr val="5FCAEE"/>
                </a:solidFill>
                <a:latin typeface="Trebuchet MS"/>
                <a:cs typeface="Trebuchet MS"/>
              </a:rPr>
              <a:t>a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các 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30" dirty="0">
                <a:solidFill>
                  <a:srgbClr val="5FCAEE"/>
                </a:solidFill>
                <a:latin typeface="Arial"/>
                <a:cs typeface="Arial"/>
              </a:rPr>
              <a:t>ố</a:t>
            </a:r>
            <a:r>
              <a:rPr sz="3200" b="0" spc="-30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quan</a:t>
            </a:r>
            <a:r>
              <a:rPr sz="3200" b="0" spc="254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200" b="0" spc="-95" dirty="0">
                <a:solidFill>
                  <a:srgbClr val="5FCAEE"/>
                </a:solidFill>
                <a:latin typeface="Trebuchet MS"/>
                <a:cs typeface="Trebuchet MS"/>
              </a:rPr>
              <a:t>h</a:t>
            </a:r>
            <a:r>
              <a:rPr sz="3200" b="0" spc="-95" dirty="0">
                <a:solidFill>
                  <a:srgbClr val="5FCAEE"/>
                </a:solidFill>
                <a:latin typeface="Arial"/>
                <a:cs typeface="Arial"/>
              </a:rPr>
              <a:t>ệ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09386" y="6079608"/>
            <a:ext cx="501015" cy="2952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5"/>
              </a:spcBef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16/03/20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611" y="1447927"/>
            <a:ext cx="6511290" cy="394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101600" indent="-342900">
              <a:lnSpc>
                <a:spcPct val="100000"/>
              </a:lnSpc>
              <a:spcBef>
                <a:spcPts val="95"/>
              </a:spcBef>
            </a:pPr>
            <a:r>
              <a:rPr sz="22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Mối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quan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hệ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trên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mạng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xã hội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cũng là</a:t>
            </a:r>
            <a:r>
              <a:rPr sz="2800" spc="-2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229" dirty="0">
                <a:solidFill>
                  <a:srgbClr val="404040"/>
                </a:solidFill>
                <a:latin typeface="Times New Roman"/>
                <a:cs typeface="Times New Roman"/>
              </a:rPr>
              <a:t>một 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tài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sản có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khấu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hao.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354965" marR="31750" indent="-342900">
              <a:lnSpc>
                <a:spcPct val="100000"/>
              </a:lnSpc>
              <a:spcBef>
                <a:spcPts val="1800"/>
              </a:spcBef>
            </a:pPr>
            <a:r>
              <a:rPr sz="22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Mối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quan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hệ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chỉ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có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giá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trị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khi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hai bên</a:t>
            </a:r>
            <a:r>
              <a:rPr sz="2800" spc="-2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70" dirty="0">
                <a:solidFill>
                  <a:srgbClr val="404040"/>
                </a:solidFill>
                <a:latin typeface="Times New Roman"/>
                <a:cs typeface="Times New Roman"/>
              </a:rPr>
              <a:t>cùng 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tìm thấy lợi ích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trong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mối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quan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hệ</a:t>
            </a:r>
            <a:r>
              <a:rPr sz="28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đó.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100000"/>
              </a:lnSpc>
              <a:spcBef>
                <a:spcPts val="1805"/>
              </a:spcBef>
            </a:pPr>
            <a:r>
              <a:rPr sz="22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800" spc="-5" dirty="0">
                <a:solidFill>
                  <a:srgbClr val="404040"/>
                </a:solidFill>
                <a:latin typeface="Wingdings"/>
                <a:cs typeface="Wingdings"/>
              </a:rPr>
              <a:t>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 thực hiện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những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hành động duy trì</a:t>
            </a:r>
            <a:r>
              <a:rPr sz="2800" spc="-3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60" dirty="0">
                <a:solidFill>
                  <a:srgbClr val="404040"/>
                </a:solidFill>
                <a:latin typeface="Times New Roman"/>
                <a:cs typeface="Times New Roman"/>
              </a:rPr>
              <a:t>quan 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hệ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(khuyến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mãi,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giảm giá, ưu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đãi…)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611" y="215010"/>
            <a:ext cx="6699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5FCAEE"/>
                </a:solidFill>
                <a:latin typeface="Trebuchet MS"/>
                <a:cs typeface="Trebuchet MS"/>
              </a:rPr>
              <a:t>Các </a:t>
            </a:r>
            <a:r>
              <a:rPr sz="3600" b="0" spc="-75" dirty="0">
                <a:solidFill>
                  <a:srgbClr val="5FCAEE"/>
                </a:solidFill>
                <a:latin typeface="Trebuchet MS"/>
                <a:cs typeface="Trebuchet MS"/>
              </a:rPr>
              <a:t>lo</a:t>
            </a:r>
            <a:r>
              <a:rPr sz="3600" b="0" spc="-75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600" b="0" spc="-75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600" b="0" spc="-5" dirty="0">
                <a:solidFill>
                  <a:srgbClr val="5FCAEE"/>
                </a:solidFill>
                <a:latin typeface="Trebuchet MS"/>
                <a:cs typeface="Trebuchet MS"/>
              </a:rPr>
              <a:t>hình </a:t>
            </a:r>
            <a:r>
              <a:rPr sz="3600" b="0" spc="-90" dirty="0">
                <a:solidFill>
                  <a:srgbClr val="5FCAEE"/>
                </a:solidFill>
                <a:latin typeface="Trebuchet MS"/>
                <a:cs typeface="Trebuchet MS"/>
              </a:rPr>
              <a:t>th</a:t>
            </a:r>
            <a:r>
              <a:rPr sz="3600" b="0" spc="-90" dirty="0">
                <a:solidFill>
                  <a:srgbClr val="5FCAEE"/>
                </a:solidFill>
                <a:latin typeface="Arial"/>
                <a:cs typeface="Arial"/>
              </a:rPr>
              <a:t>ươ</a:t>
            </a:r>
            <a:r>
              <a:rPr sz="3600" b="0" spc="-90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600" b="0" spc="-95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600" b="0" spc="-95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600" b="0" spc="-95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600" b="0" spc="-55" dirty="0">
                <a:solidFill>
                  <a:srgbClr val="5FCAEE"/>
                </a:solidFill>
                <a:latin typeface="Trebuchet MS"/>
                <a:cs typeface="Trebuchet MS"/>
              </a:rPr>
              <a:t>đi</a:t>
            </a:r>
            <a:r>
              <a:rPr sz="3600" b="0" spc="-55" dirty="0">
                <a:solidFill>
                  <a:srgbClr val="5FCAEE"/>
                </a:solidFill>
                <a:latin typeface="Arial"/>
                <a:cs typeface="Arial"/>
              </a:rPr>
              <a:t>ệ</a:t>
            </a:r>
            <a:r>
              <a:rPr sz="3600" b="0" spc="-55" dirty="0">
                <a:solidFill>
                  <a:srgbClr val="5FCAEE"/>
                </a:solidFill>
                <a:latin typeface="Trebuchet MS"/>
                <a:cs typeface="Trebuchet MS"/>
              </a:rPr>
              <a:t>n</a:t>
            </a:r>
            <a:r>
              <a:rPr sz="3600" b="0" spc="215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600" b="0" spc="-125" dirty="0">
                <a:solidFill>
                  <a:srgbClr val="5FCAEE"/>
                </a:solidFill>
                <a:latin typeface="Trebuchet MS"/>
                <a:cs typeface="Trebuchet MS"/>
              </a:rPr>
              <a:t>t</a:t>
            </a:r>
            <a:r>
              <a:rPr sz="3600" b="0" spc="-125" dirty="0">
                <a:solidFill>
                  <a:srgbClr val="5FCAEE"/>
                </a:solidFill>
                <a:latin typeface="Arial"/>
                <a:cs typeface="Arial"/>
              </a:rPr>
              <a:t>ử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611" y="962245"/>
            <a:ext cx="6475730" cy="318071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2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Các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loại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hình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thương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mại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điện</a:t>
            </a:r>
            <a:r>
              <a:rPr sz="2800" spc="-2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tử:</a:t>
            </a:r>
            <a:endParaRPr sz="2800">
              <a:latin typeface="Times New Roman"/>
              <a:cs typeface="Times New Roman"/>
            </a:endParaRPr>
          </a:p>
          <a:p>
            <a:pPr marL="756285" marR="5080" indent="-287020">
              <a:lnSpc>
                <a:spcPct val="100000"/>
              </a:lnSpc>
              <a:spcBef>
                <a:spcPts val="1015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</a:t>
            </a:r>
            <a:r>
              <a:rPr sz="1900" spc="-100" dirty="0">
                <a:solidFill>
                  <a:srgbClr val="5FCAE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Merchant: các công ty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mua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đi bán lại hàng </a:t>
            </a:r>
            <a:r>
              <a:rPr sz="2400" spc="-190" dirty="0">
                <a:solidFill>
                  <a:srgbClr val="404040"/>
                </a:solidFill>
                <a:latin typeface="Times New Roman"/>
                <a:cs typeface="Times New Roman"/>
              </a:rPr>
              <a:t>hóa 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và dịch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vụ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</a:t>
            </a:r>
            <a:r>
              <a:rPr sz="1900" spc="-100" dirty="0">
                <a:solidFill>
                  <a:srgbClr val="5FCAE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Non merchant: các công ty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đóng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vai trò trung</a:t>
            </a:r>
            <a:endParaRPr sz="24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gian cho các giao</a:t>
            </a:r>
            <a:r>
              <a:rPr sz="24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dịch</a:t>
            </a:r>
            <a:endParaRPr sz="2400">
              <a:latin typeface="Times New Roman"/>
              <a:cs typeface="Times New Roman"/>
            </a:endParaRPr>
          </a:p>
          <a:p>
            <a:pPr marL="756285" marR="156845" indent="-287020">
              <a:lnSpc>
                <a:spcPct val="100000"/>
              </a:lnSpc>
              <a:spcBef>
                <a:spcPts val="994"/>
              </a:spcBef>
            </a:pPr>
            <a:r>
              <a:rPr sz="1900" spc="350" dirty="0">
                <a:solidFill>
                  <a:srgbClr val="5FCAEE"/>
                </a:solidFill>
                <a:latin typeface="Arial"/>
                <a:cs typeface="Arial"/>
              </a:rPr>
              <a:t></a:t>
            </a:r>
            <a:r>
              <a:rPr sz="1900" spc="-100" dirty="0">
                <a:solidFill>
                  <a:srgbClr val="5FCAEE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Một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công ty có thể hoạt động dưới cả hai </a:t>
            </a:r>
            <a:r>
              <a:rPr sz="2400" spc="-140" dirty="0">
                <a:solidFill>
                  <a:srgbClr val="404040"/>
                </a:solidFill>
                <a:latin typeface="Times New Roman"/>
                <a:cs typeface="Times New Roman"/>
              </a:rPr>
              <a:t>loại 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hình.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9386" y="6072632"/>
            <a:ext cx="501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16/03/20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94372" y="6141211"/>
            <a:ext cx="85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FCAEE"/>
                </a:solidFill>
                <a:latin typeface="Trebuchet MS"/>
                <a:cs typeface="Trebuchet MS"/>
              </a:rPr>
              <a:t>5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0"/>
            <a:ext cx="9124950" cy="6867525"/>
            <a:chOff x="24383" y="0"/>
            <a:chExt cx="9124950" cy="6867525"/>
          </a:xfrm>
        </p:grpSpPr>
        <p:sp>
          <p:nvSpPr>
            <p:cNvPr id="3" name="object 3"/>
            <p:cNvSpPr/>
            <p:nvPr/>
          </p:nvSpPr>
          <p:spPr>
            <a:xfrm>
              <a:off x="610361" y="906017"/>
              <a:ext cx="7564120" cy="1496695"/>
            </a:xfrm>
            <a:custGeom>
              <a:avLst/>
              <a:gdLst/>
              <a:ahLst/>
              <a:cxnLst/>
              <a:rect l="l" t="t" r="r" b="b"/>
              <a:pathLst>
                <a:path w="7564120" h="1496695">
                  <a:moveTo>
                    <a:pt x="7314184" y="0"/>
                  </a:moveTo>
                  <a:lnTo>
                    <a:pt x="249428" y="0"/>
                  </a:lnTo>
                  <a:lnTo>
                    <a:pt x="204592" y="4017"/>
                  </a:lnTo>
                  <a:lnTo>
                    <a:pt x="162393" y="15600"/>
                  </a:lnTo>
                  <a:lnTo>
                    <a:pt x="123536" y="34045"/>
                  </a:lnTo>
                  <a:lnTo>
                    <a:pt x="88724" y="58649"/>
                  </a:lnTo>
                  <a:lnTo>
                    <a:pt x="58661" y="88708"/>
                  </a:lnTo>
                  <a:lnTo>
                    <a:pt x="34053" y="123519"/>
                  </a:lnTo>
                  <a:lnTo>
                    <a:pt x="15604" y="162378"/>
                  </a:lnTo>
                  <a:lnTo>
                    <a:pt x="4018" y="204582"/>
                  </a:lnTo>
                  <a:lnTo>
                    <a:pt x="0" y="249428"/>
                  </a:lnTo>
                  <a:lnTo>
                    <a:pt x="0" y="1247140"/>
                  </a:lnTo>
                  <a:lnTo>
                    <a:pt x="4018" y="1291985"/>
                  </a:lnTo>
                  <a:lnTo>
                    <a:pt x="15604" y="1334189"/>
                  </a:lnTo>
                  <a:lnTo>
                    <a:pt x="34053" y="1373048"/>
                  </a:lnTo>
                  <a:lnTo>
                    <a:pt x="58661" y="1407859"/>
                  </a:lnTo>
                  <a:lnTo>
                    <a:pt x="88724" y="1437918"/>
                  </a:lnTo>
                  <a:lnTo>
                    <a:pt x="123536" y="1462522"/>
                  </a:lnTo>
                  <a:lnTo>
                    <a:pt x="162393" y="1480967"/>
                  </a:lnTo>
                  <a:lnTo>
                    <a:pt x="204592" y="1492550"/>
                  </a:lnTo>
                  <a:lnTo>
                    <a:pt x="249428" y="1496568"/>
                  </a:lnTo>
                  <a:lnTo>
                    <a:pt x="7314184" y="1496568"/>
                  </a:lnTo>
                  <a:lnTo>
                    <a:pt x="7359029" y="1492550"/>
                  </a:lnTo>
                  <a:lnTo>
                    <a:pt x="7401233" y="1480967"/>
                  </a:lnTo>
                  <a:lnTo>
                    <a:pt x="7440092" y="1462522"/>
                  </a:lnTo>
                  <a:lnTo>
                    <a:pt x="7474903" y="1437918"/>
                  </a:lnTo>
                  <a:lnTo>
                    <a:pt x="7504962" y="1407859"/>
                  </a:lnTo>
                  <a:lnTo>
                    <a:pt x="7529566" y="1373048"/>
                  </a:lnTo>
                  <a:lnTo>
                    <a:pt x="7548011" y="1334189"/>
                  </a:lnTo>
                  <a:lnTo>
                    <a:pt x="7559594" y="1291985"/>
                  </a:lnTo>
                  <a:lnTo>
                    <a:pt x="7563611" y="1247140"/>
                  </a:lnTo>
                  <a:lnTo>
                    <a:pt x="7563611" y="249428"/>
                  </a:lnTo>
                  <a:lnTo>
                    <a:pt x="7559594" y="204582"/>
                  </a:lnTo>
                  <a:lnTo>
                    <a:pt x="7548011" y="162378"/>
                  </a:lnTo>
                  <a:lnTo>
                    <a:pt x="7529566" y="123519"/>
                  </a:lnTo>
                  <a:lnTo>
                    <a:pt x="7504962" y="88708"/>
                  </a:lnTo>
                  <a:lnTo>
                    <a:pt x="7474903" y="58649"/>
                  </a:lnTo>
                  <a:lnTo>
                    <a:pt x="7440092" y="34045"/>
                  </a:lnTo>
                  <a:lnTo>
                    <a:pt x="7401233" y="15600"/>
                  </a:lnTo>
                  <a:lnTo>
                    <a:pt x="7359029" y="4017"/>
                  </a:lnTo>
                  <a:lnTo>
                    <a:pt x="7314184" y="0"/>
                  </a:lnTo>
                  <a:close/>
                </a:path>
              </a:pathLst>
            </a:custGeom>
            <a:solidFill>
              <a:srgbClr val="2D8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0361" y="906017"/>
              <a:ext cx="7564120" cy="1496695"/>
            </a:xfrm>
            <a:custGeom>
              <a:avLst/>
              <a:gdLst/>
              <a:ahLst/>
              <a:cxnLst/>
              <a:rect l="l" t="t" r="r" b="b"/>
              <a:pathLst>
                <a:path w="7564120" h="1496695">
                  <a:moveTo>
                    <a:pt x="0" y="249428"/>
                  </a:moveTo>
                  <a:lnTo>
                    <a:pt x="4018" y="204582"/>
                  </a:lnTo>
                  <a:lnTo>
                    <a:pt x="15604" y="162378"/>
                  </a:lnTo>
                  <a:lnTo>
                    <a:pt x="34053" y="123519"/>
                  </a:lnTo>
                  <a:lnTo>
                    <a:pt x="58661" y="88708"/>
                  </a:lnTo>
                  <a:lnTo>
                    <a:pt x="88724" y="58649"/>
                  </a:lnTo>
                  <a:lnTo>
                    <a:pt x="123536" y="34045"/>
                  </a:lnTo>
                  <a:lnTo>
                    <a:pt x="162393" y="15600"/>
                  </a:lnTo>
                  <a:lnTo>
                    <a:pt x="204592" y="4017"/>
                  </a:lnTo>
                  <a:lnTo>
                    <a:pt x="249428" y="0"/>
                  </a:lnTo>
                  <a:lnTo>
                    <a:pt x="7314184" y="0"/>
                  </a:lnTo>
                  <a:lnTo>
                    <a:pt x="7359029" y="4017"/>
                  </a:lnTo>
                  <a:lnTo>
                    <a:pt x="7401233" y="15600"/>
                  </a:lnTo>
                  <a:lnTo>
                    <a:pt x="7440092" y="34045"/>
                  </a:lnTo>
                  <a:lnTo>
                    <a:pt x="7474903" y="58649"/>
                  </a:lnTo>
                  <a:lnTo>
                    <a:pt x="7504962" y="88708"/>
                  </a:lnTo>
                  <a:lnTo>
                    <a:pt x="7529566" y="123519"/>
                  </a:lnTo>
                  <a:lnTo>
                    <a:pt x="7548011" y="162378"/>
                  </a:lnTo>
                  <a:lnTo>
                    <a:pt x="7559594" y="204582"/>
                  </a:lnTo>
                  <a:lnTo>
                    <a:pt x="7563611" y="249428"/>
                  </a:lnTo>
                  <a:lnTo>
                    <a:pt x="7563611" y="1247140"/>
                  </a:lnTo>
                  <a:lnTo>
                    <a:pt x="7559594" y="1291985"/>
                  </a:lnTo>
                  <a:lnTo>
                    <a:pt x="7548011" y="1334189"/>
                  </a:lnTo>
                  <a:lnTo>
                    <a:pt x="7529566" y="1373048"/>
                  </a:lnTo>
                  <a:lnTo>
                    <a:pt x="7504962" y="1407859"/>
                  </a:lnTo>
                  <a:lnTo>
                    <a:pt x="7474903" y="1437918"/>
                  </a:lnTo>
                  <a:lnTo>
                    <a:pt x="7440092" y="1462522"/>
                  </a:lnTo>
                  <a:lnTo>
                    <a:pt x="7401233" y="1480967"/>
                  </a:lnTo>
                  <a:lnTo>
                    <a:pt x="7359029" y="1492550"/>
                  </a:lnTo>
                  <a:lnTo>
                    <a:pt x="7314184" y="1496568"/>
                  </a:lnTo>
                  <a:lnTo>
                    <a:pt x="249428" y="1496568"/>
                  </a:lnTo>
                  <a:lnTo>
                    <a:pt x="204592" y="1492550"/>
                  </a:lnTo>
                  <a:lnTo>
                    <a:pt x="162393" y="1480967"/>
                  </a:lnTo>
                  <a:lnTo>
                    <a:pt x="123536" y="1462522"/>
                  </a:lnTo>
                  <a:lnTo>
                    <a:pt x="88724" y="1437918"/>
                  </a:lnTo>
                  <a:lnTo>
                    <a:pt x="58661" y="1407859"/>
                  </a:lnTo>
                  <a:lnTo>
                    <a:pt x="34053" y="1373048"/>
                  </a:lnTo>
                  <a:lnTo>
                    <a:pt x="15604" y="1334189"/>
                  </a:lnTo>
                  <a:lnTo>
                    <a:pt x="4018" y="1291985"/>
                  </a:lnTo>
                  <a:lnTo>
                    <a:pt x="0" y="1247140"/>
                  </a:lnTo>
                  <a:lnTo>
                    <a:pt x="0" y="24942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3611" y="215010"/>
            <a:ext cx="1849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5FCAEE"/>
                </a:solidFill>
                <a:latin typeface="Trebuchet MS"/>
                <a:cs typeface="Trebuchet MS"/>
              </a:rPr>
              <a:t>TÓM</a:t>
            </a:r>
            <a:r>
              <a:rPr sz="3600" spc="-150" dirty="0">
                <a:solidFill>
                  <a:srgbClr val="5FCAEE"/>
                </a:solidFill>
                <a:latin typeface="Trebuchet MS"/>
                <a:cs typeface="Trebuchet MS"/>
              </a:rPr>
              <a:t> </a:t>
            </a:r>
            <a:r>
              <a:rPr sz="3600" spc="-110" dirty="0">
                <a:solidFill>
                  <a:srgbClr val="5FCAEE"/>
                </a:solidFill>
                <a:latin typeface="Trebuchet MS"/>
                <a:cs typeface="Trebuchet MS"/>
              </a:rPr>
              <a:t>T</a:t>
            </a:r>
            <a:r>
              <a:rPr sz="3600" spc="-110" dirty="0">
                <a:solidFill>
                  <a:srgbClr val="5FCAEE"/>
                </a:solidFill>
                <a:latin typeface="Arial"/>
                <a:cs typeface="Arial"/>
              </a:rPr>
              <a:t>Ắ</a:t>
            </a:r>
            <a:r>
              <a:rPr sz="3600" spc="-110" dirty="0">
                <a:solidFill>
                  <a:srgbClr val="5FCAEE"/>
                </a:solidFill>
                <a:latin typeface="Trebuchet MS"/>
                <a:cs typeface="Trebuchet MS"/>
              </a:rPr>
              <a:t>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3891" y="1074242"/>
            <a:ext cx="390779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400" b="0" spc="-5" dirty="0">
                <a:solidFill>
                  <a:srgbClr val="FFFFFF"/>
                </a:solidFill>
                <a:latin typeface="Times New Roman"/>
                <a:cs typeface="Times New Roman"/>
              </a:rPr>
              <a:t>Eco</a:t>
            </a:r>
            <a:r>
              <a:rPr sz="6400" b="0" spc="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6400" b="0" spc="-5" dirty="0">
                <a:solidFill>
                  <a:srgbClr val="FFFFFF"/>
                </a:solidFill>
                <a:latin typeface="Times New Roman"/>
                <a:cs typeface="Times New Roman"/>
              </a:rPr>
              <a:t>merce</a:t>
            </a:r>
            <a:endParaRPr sz="6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  <a:t>50</a:t>
            </a:fld>
            <a:endParaRPr dirty="0"/>
          </a:p>
        </p:txBody>
      </p:sp>
      <p:grpSp>
        <p:nvGrpSpPr>
          <p:cNvPr id="7" name="object 7"/>
          <p:cNvGrpSpPr/>
          <p:nvPr/>
        </p:nvGrpSpPr>
        <p:grpSpPr>
          <a:xfrm>
            <a:off x="600455" y="2577083"/>
            <a:ext cx="7583805" cy="3200400"/>
            <a:chOff x="600455" y="2577083"/>
            <a:chExt cx="7583805" cy="3200400"/>
          </a:xfrm>
        </p:grpSpPr>
        <p:sp>
          <p:nvSpPr>
            <p:cNvPr id="8" name="object 8"/>
            <p:cNvSpPr/>
            <p:nvPr/>
          </p:nvSpPr>
          <p:spPr>
            <a:xfrm>
              <a:off x="610361" y="2586989"/>
              <a:ext cx="7564120" cy="1498600"/>
            </a:xfrm>
            <a:custGeom>
              <a:avLst/>
              <a:gdLst/>
              <a:ahLst/>
              <a:cxnLst/>
              <a:rect l="l" t="t" r="r" b="b"/>
              <a:pathLst>
                <a:path w="7564120" h="1498600">
                  <a:moveTo>
                    <a:pt x="7313930" y="0"/>
                  </a:moveTo>
                  <a:lnTo>
                    <a:pt x="249694" y="0"/>
                  </a:lnTo>
                  <a:lnTo>
                    <a:pt x="204809" y="4021"/>
                  </a:lnTo>
                  <a:lnTo>
                    <a:pt x="162565" y="15617"/>
                  </a:lnTo>
                  <a:lnTo>
                    <a:pt x="123666" y="34083"/>
                  </a:lnTo>
                  <a:lnTo>
                    <a:pt x="88816" y="58713"/>
                  </a:lnTo>
                  <a:lnTo>
                    <a:pt x="58722" y="88804"/>
                  </a:lnTo>
                  <a:lnTo>
                    <a:pt x="34089" y="123650"/>
                  </a:lnTo>
                  <a:lnTo>
                    <a:pt x="15620" y="162549"/>
                  </a:lnTo>
                  <a:lnTo>
                    <a:pt x="4022" y="204794"/>
                  </a:lnTo>
                  <a:lnTo>
                    <a:pt x="0" y="249682"/>
                  </a:lnTo>
                  <a:lnTo>
                    <a:pt x="0" y="1248410"/>
                  </a:lnTo>
                  <a:lnTo>
                    <a:pt x="4022" y="1293297"/>
                  </a:lnTo>
                  <a:lnTo>
                    <a:pt x="15620" y="1335542"/>
                  </a:lnTo>
                  <a:lnTo>
                    <a:pt x="34089" y="1374441"/>
                  </a:lnTo>
                  <a:lnTo>
                    <a:pt x="58722" y="1409287"/>
                  </a:lnTo>
                  <a:lnTo>
                    <a:pt x="88816" y="1439378"/>
                  </a:lnTo>
                  <a:lnTo>
                    <a:pt x="123666" y="1464008"/>
                  </a:lnTo>
                  <a:lnTo>
                    <a:pt x="162565" y="1482474"/>
                  </a:lnTo>
                  <a:lnTo>
                    <a:pt x="204809" y="1494070"/>
                  </a:lnTo>
                  <a:lnTo>
                    <a:pt x="249694" y="1498092"/>
                  </a:lnTo>
                  <a:lnTo>
                    <a:pt x="7313930" y="1498092"/>
                  </a:lnTo>
                  <a:lnTo>
                    <a:pt x="7358817" y="1494070"/>
                  </a:lnTo>
                  <a:lnTo>
                    <a:pt x="7401062" y="1482474"/>
                  </a:lnTo>
                  <a:lnTo>
                    <a:pt x="7439961" y="1464008"/>
                  </a:lnTo>
                  <a:lnTo>
                    <a:pt x="7474807" y="1439378"/>
                  </a:lnTo>
                  <a:lnTo>
                    <a:pt x="7504898" y="1409287"/>
                  </a:lnTo>
                  <a:lnTo>
                    <a:pt x="7529528" y="1374441"/>
                  </a:lnTo>
                  <a:lnTo>
                    <a:pt x="7547994" y="1335542"/>
                  </a:lnTo>
                  <a:lnTo>
                    <a:pt x="7559590" y="1293297"/>
                  </a:lnTo>
                  <a:lnTo>
                    <a:pt x="7563611" y="1248410"/>
                  </a:lnTo>
                  <a:lnTo>
                    <a:pt x="7563611" y="249682"/>
                  </a:lnTo>
                  <a:lnTo>
                    <a:pt x="7559590" y="204794"/>
                  </a:lnTo>
                  <a:lnTo>
                    <a:pt x="7547994" y="162549"/>
                  </a:lnTo>
                  <a:lnTo>
                    <a:pt x="7529528" y="123650"/>
                  </a:lnTo>
                  <a:lnTo>
                    <a:pt x="7504898" y="88804"/>
                  </a:lnTo>
                  <a:lnTo>
                    <a:pt x="7474807" y="58713"/>
                  </a:lnTo>
                  <a:lnTo>
                    <a:pt x="7439961" y="34083"/>
                  </a:lnTo>
                  <a:lnTo>
                    <a:pt x="7401062" y="15617"/>
                  </a:lnTo>
                  <a:lnTo>
                    <a:pt x="7358817" y="4021"/>
                  </a:lnTo>
                  <a:lnTo>
                    <a:pt x="7313930" y="0"/>
                  </a:lnTo>
                  <a:close/>
                </a:path>
              </a:pathLst>
            </a:custGeom>
            <a:solidFill>
              <a:srgbClr val="42D0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0361" y="2586989"/>
              <a:ext cx="7564120" cy="1498600"/>
            </a:xfrm>
            <a:custGeom>
              <a:avLst/>
              <a:gdLst/>
              <a:ahLst/>
              <a:cxnLst/>
              <a:rect l="l" t="t" r="r" b="b"/>
              <a:pathLst>
                <a:path w="7564120" h="1498600">
                  <a:moveTo>
                    <a:pt x="0" y="249682"/>
                  </a:moveTo>
                  <a:lnTo>
                    <a:pt x="4022" y="204794"/>
                  </a:lnTo>
                  <a:lnTo>
                    <a:pt x="15620" y="162549"/>
                  </a:lnTo>
                  <a:lnTo>
                    <a:pt x="34089" y="123650"/>
                  </a:lnTo>
                  <a:lnTo>
                    <a:pt x="58722" y="88804"/>
                  </a:lnTo>
                  <a:lnTo>
                    <a:pt x="88816" y="58713"/>
                  </a:lnTo>
                  <a:lnTo>
                    <a:pt x="123666" y="34083"/>
                  </a:lnTo>
                  <a:lnTo>
                    <a:pt x="162565" y="15617"/>
                  </a:lnTo>
                  <a:lnTo>
                    <a:pt x="204809" y="4021"/>
                  </a:lnTo>
                  <a:lnTo>
                    <a:pt x="249694" y="0"/>
                  </a:lnTo>
                  <a:lnTo>
                    <a:pt x="7313930" y="0"/>
                  </a:lnTo>
                  <a:lnTo>
                    <a:pt x="7358817" y="4021"/>
                  </a:lnTo>
                  <a:lnTo>
                    <a:pt x="7401062" y="15617"/>
                  </a:lnTo>
                  <a:lnTo>
                    <a:pt x="7439961" y="34083"/>
                  </a:lnTo>
                  <a:lnTo>
                    <a:pt x="7474807" y="58713"/>
                  </a:lnTo>
                  <a:lnTo>
                    <a:pt x="7504898" y="88804"/>
                  </a:lnTo>
                  <a:lnTo>
                    <a:pt x="7529528" y="123650"/>
                  </a:lnTo>
                  <a:lnTo>
                    <a:pt x="7547994" y="162549"/>
                  </a:lnTo>
                  <a:lnTo>
                    <a:pt x="7559590" y="204794"/>
                  </a:lnTo>
                  <a:lnTo>
                    <a:pt x="7563611" y="249682"/>
                  </a:lnTo>
                  <a:lnTo>
                    <a:pt x="7563611" y="1248410"/>
                  </a:lnTo>
                  <a:lnTo>
                    <a:pt x="7559590" y="1293297"/>
                  </a:lnTo>
                  <a:lnTo>
                    <a:pt x="7547994" y="1335542"/>
                  </a:lnTo>
                  <a:lnTo>
                    <a:pt x="7529528" y="1374441"/>
                  </a:lnTo>
                  <a:lnTo>
                    <a:pt x="7504898" y="1409287"/>
                  </a:lnTo>
                  <a:lnTo>
                    <a:pt x="7474807" y="1439378"/>
                  </a:lnTo>
                  <a:lnTo>
                    <a:pt x="7439961" y="1464008"/>
                  </a:lnTo>
                  <a:lnTo>
                    <a:pt x="7401062" y="1482474"/>
                  </a:lnTo>
                  <a:lnTo>
                    <a:pt x="7358817" y="1494070"/>
                  </a:lnTo>
                  <a:lnTo>
                    <a:pt x="7313930" y="1498092"/>
                  </a:lnTo>
                  <a:lnTo>
                    <a:pt x="249694" y="1498092"/>
                  </a:lnTo>
                  <a:lnTo>
                    <a:pt x="204809" y="1494070"/>
                  </a:lnTo>
                  <a:lnTo>
                    <a:pt x="162565" y="1482474"/>
                  </a:lnTo>
                  <a:lnTo>
                    <a:pt x="123666" y="1464008"/>
                  </a:lnTo>
                  <a:lnTo>
                    <a:pt x="88816" y="1439378"/>
                  </a:lnTo>
                  <a:lnTo>
                    <a:pt x="58722" y="1409287"/>
                  </a:lnTo>
                  <a:lnTo>
                    <a:pt x="34089" y="1374441"/>
                  </a:lnTo>
                  <a:lnTo>
                    <a:pt x="15620" y="1335542"/>
                  </a:lnTo>
                  <a:lnTo>
                    <a:pt x="4022" y="1293297"/>
                  </a:lnTo>
                  <a:lnTo>
                    <a:pt x="0" y="1248410"/>
                  </a:lnTo>
                  <a:lnTo>
                    <a:pt x="0" y="249682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0361" y="4269485"/>
              <a:ext cx="7564120" cy="1498600"/>
            </a:xfrm>
            <a:custGeom>
              <a:avLst/>
              <a:gdLst/>
              <a:ahLst/>
              <a:cxnLst/>
              <a:rect l="l" t="t" r="r" b="b"/>
              <a:pathLst>
                <a:path w="7564120" h="1498600">
                  <a:moveTo>
                    <a:pt x="7313930" y="0"/>
                  </a:moveTo>
                  <a:lnTo>
                    <a:pt x="249694" y="0"/>
                  </a:lnTo>
                  <a:lnTo>
                    <a:pt x="204809" y="4021"/>
                  </a:lnTo>
                  <a:lnTo>
                    <a:pt x="162565" y="15617"/>
                  </a:lnTo>
                  <a:lnTo>
                    <a:pt x="123666" y="34083"/>
                  </a:lnTo>
                  <a:lnTo>
                    <a:pt x="88816" y="58713"/>
                  </a:lnTo>
                  <a:lnTo>
                    <a:pt x="58722" y="88804"/>
                  </a:lnTo>
                  <a:lnTo>
                    <a:pt x="34089" y="123650"/>
                  </a:lnTo>
                  <a:lnTo>
                    <a:pt x="15620" y="162549"/>
                  </a:lnTo>
                  <a:lnTo>
                    <a:pt x="4022" y="204794"/>
                  </a:lnTo>
                  <a:lnTo>
                    <a:pt x="0" y="249681"/>
                  </a:lnTo>
                  <a:lnTo>
                    <a:pt x="0" y="1248410"/>
                  </a:lnTo>
                  <a:lnTo>
                    <a:pt x="4022" y="1293290"/>
                  </a:lnTo>
                  <a:lnTo>
                    <a:pt x="15620" y="1335532"/>
                  </a:lnTo>
                  <a:lnTo>
                    <a:pt x="34089" y="1374429"/>
                  </a:lnTo>
                  <a:lnTo>
                    <a:pt x="58722" y="1409277"/>
                  </a:lnTo>
                  <a:lnTo>
                    <a:pt x="88816" y="1439370"/>
                  </a:lnTo>
                  <a:lnTo>
                    <a:pt x="123666" y="1464003"/>
                  </a:lnTo>
                  <a:lnTo>
                    <a:pt x="162565" y="1482471"/>
                  </a:lnTo>
                  <a:lnTo>
                    <a:pt x="204809" y="1494069"/>
                  </a:lnTo>
                  <a:lnTo>
                    <a:pt x="249694" y="1498092"/>
                  </a:lnTo>
                  <a:lnTo>
                    <a:pt x="7313930" y="1498092"/>
                  </a:lnTo>
                  <a:lnTo>
                    <a:pt x="7358817" y="1494069"/>
                  </a:lnTo>
                  <a:lnTo>
                    <a:pt x="7401062" y="1482471"/>
                  </a:lnTo>
                  <a:lnTo>
                    <a:pt x="7439961" y="1464003"/>
                  </a:lnTo>
                  <a:lnTo>
                    <a:pt x="7474807" y="1439370"/>
                  </a:lnTo>
                  <a:lnTo>
                    <a:pt x="7504898" y="1409277"/>
                  </a:lnTo>
                  <a:lnTo>
                    <a:pt x="7529528" y="1374429"/>
                  </a:lnTo>
                  <a:lnTo>
                    <a:pt x="7547994" y="1335532"/>
                  </a:lnTo>
                  <a:lnTo>
                    <a:pt x="7559590" y="1293290"/>
                  </a:lnTo>
                  <a:lnTo>
                    <a:pt x="7563611" y="1248410"/>
                  </a:lnTo>
                  <a:lnTo>
                    <a:pt x="7563611" y="249681"/>
                  </a:lnTo>
                  <a:lnTo>
                    <a:pt x="7559590" y="204794"/>
                  </a:lnTo>
                  <a:lnTo>
                    <a:pt x="7547994" y="162549"/>
                  </a:lnTo>
                  <a:lnTo>
                    <a:pt x="7529528" y="123650"/>
                  </a:lnTo>
                  <a:lnTo>
                    <a:pt x="7504898" y="88804"/>
                  </a:lnTo>
                  <a:lnTo>
                    <a:pt x="7474807" y="58713"/>
                  </a:lnTo>
                  <a:lnTo>
                    <a:pt x="7439961" y="34083"/>
                  </a:lnTo>
                  <a:lnTo>
                    <a:pt x="7401062" y="15617"/>
                  </a:lnTo>
                  <a:lnTo>
                    <a:pt x="7358817" y="4021"/>
                  </a:lnTo>
                  <a:lnTo>
                    <a:pt x="7313930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0361" y="4269485"/>
              <a:ext cx="7564120" cy="1498600"/>
            </a:xfrm>
            <a:custGeom>
              <a:avLst/>
              <a:gdLst/>
              <a:ahLst/>
              <a:cxnLst/>
              <a:rect l="l" t="t" r="r" b="b"/>
              <a:pathLst>
                <a:path w="7564120" h="1498600">
                  <a:moveTo>
                    <a:pt x="0" y="249681"/>
                  </a:moveTo>
                  <a:lnTo>
                    <a:pt x="4022" y="204794"/>
                  </a:lnTo>
                  <a:lnTo>
                    <a:pt x="15620" y="162549"/>
                  </a:lnTo>
                  <a:lnTo>
                    <a:pt x="34089" y="123650"/>
                  </a:lnTo>
                  <a:lnTo>
                    <a:pt x="58722" y="88804"/>
                  </a:lnTo>
                  <a:lnTo>
                    <a:pt x="88816" y="58713"/>
                  </a:lnTo>
                  <a:lnTo>
                    <a:pt x="123666" y="34083"/>
                  </a:lnTo>
                  <a:lnTo>
                    <a:pt x="162565" y="15617"/>
                  </a:lnTo>
                  <a:lnTo>
                    <a:pt x="204809" y="4021"/>
                  </a:lnTo>
                  <a:lnTo>
                    <a:pt x="249694" y="0"/>
                  </a:lnTo>
                  <a:lnTo>
                    <a:pt x="7313930" y="0"/>
                  </a:lnTo>
                  <a:lnTo>
                    <a:pt x="7358817" y="4021"/>
                  </a:lnTo>
                  <a:lnTo>
                    <a:pt x="7401062" y="15617"/>
                  </a:lnTo>
                  <a:lnTo>
                    <a:pt x="7439961" y="34083"/>
                  </a:lnTo>
                  <a:lnTo>
                    <a:pt x="7474807" y="58713"/>
                  </a:lnTo>
                  <a:lnTo>
                    <a:pt x="7504898" y="88804"/>
                  </a:lnTo>
                  <a:lnTo>
                    <a:pt x="7529528" y="123650"/>
                  </a:lnTo>
                  <a:lnTo>
                    <a:pt x="7547994" y="162549"/>
                  </a:lnTo>
                  <a:lnTo>
                    <a:pt x="7559590" y="204794"/>
                  </a:lnTo>
                  <a:lnTo>
                    <a:pt x="7563611" y="249681"/>
                  </a:lnTo>
                  <a:lnTo>
                    <a:pt x="7563611" y="1248410"/>
                  </a:lnTo>
                  <a:lnTo>
                    <a:pt x="7559590" y="1293290"/>
                  </a:lnTo>
                  <a:lnTo>
                    <a:pt x="7547994" y="1335532"/>
                  </a:lnTo>
                  <a:lnTo>
                    <a:pt x="7529528" y="1374429"/>
                  </a:lnTo>
                  <a:lnTo>
                    <a:pt x="7504898" y="1409277"/>
                  </a:lnTo>
                  <a:lnTo>
                    <a:pt x="7474807" y="1439370"/>
                  </a:lnTo>
                  <a:lnTo>
                    <a:pt x="7439961" y="1464003"/>
                  </a:lnTo>
                  <a:lnTo>
                    <a:pt x="7401062" y="1482471"/>
                  </a:lnTo>
                  <a:lnTo>
                    <a:pt x="7358817" y="1494069"/>
                  </a:lnTo>
                  <a:lnTo>
                    <a:pt x="7313930" y="1498092"/>
                  </a:lnTo>
                  <a:lnTo>
                    <a:pt x="249694" y="1498092"/>
                  </a:lnTo>
                  <a:lnTo>
                    <a:pt x="204809" y="1494069"/>
                  </a:lnTo>
                  <a:lnTo>
                    <a:pt x="162565" y="1482471"/>
                  </a:lnTo>
                  <a:lnTo>
                    <a:pt x="123666" y="1464003"/>
                  </a:lnTo>
                  <a:lnTo>
                    <a:pt x="88816" y="1439370"/>
                  </a:lnTo>
                  <a:lnTo>
                    <a:pt x="58722" y="1409277"/>
                  </a:lnTo>
                  <a:lnTo>
                    <a:pt x="34089" y="1374429"/>
                  </a:lnTo>
                  <a:lnTo>
                    <a:pt x="15620" y="1335532"/>
                  </a:lnTo>
                  <a:lnTo>
                    <a:pt x="4022" y="1293290"/>
                  </a:lnTo>
                  <a:lnTo>
                    <a:pt x="0" y="1248410"/>
                  </a:lnTo>
                  <a:lnTo>
                    <a:pt x="0" y="249681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13891" y="2757042"/>
            <a:ext cx="4135754" cy="2682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83385" algn="l"/>
              </a:tabLst>
            </a:pPr>
            <a:r>
              <a:rPr sz="6400" spc="-180" dirty="0">
                <a:solidFill>
                  <a:srgbClr val="FFFFFF"/>
                </a:solidFill>
                <a:latin typeface="Times New Roman"/>
                <a:cs typeface="Times New Roman"/>
              </a:rPr>
              <a:t>Web	</a:t>
            </a:r>
            <a:r>
              <a:rPr sz="6400" dirty="0">
                <a:solidFill>
                  <a:srgbClr val="FFFFFF"/>
                </a:solidFill>
                <a:latin typeface="Times New Roman"/>
                <a:cs typeface="Times New Roman"/>
              </a:rPr>
              <a:t>2.0</a:t>
            </a:r>
            <a:endParaRPr sz="6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65"/>
              </a:spcBef>
            </a:pPr>
            <a:r>
              <a:rPr sz="6400" spc="-5" dirty="0">
                <a:solidFill>
                  <a:srgbClr val="FFFFFF"/>
                </a:solidFill>
                <a:latin typeface="Times New Roman"/>
                <a:cs typeface="Times New Roman"/>
              </a:rPr>
              <a:t>Mạng xã</a:t>
            </a:r>
            <a:r>
              <a:rPr sz="64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6400" spc="-5" dirty="0">
                <a:solidFill>
                  <a:srgbClr val="FFFFFF"/>
                </a:solidFill>
                <a:latin typeface="Times New Roman"/>
                <a:cs typeface="Times New Roman"/>
              </a:rPr>
              <a:t>hội</a:t>
            </a:r>
            <a:endParaRPr sz="6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09386" y="6079608"/>
            <a:ext cx="501015" cy="2952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5"/>
              </a:spcBef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16/03/20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9572" y="4405121"/>
            <a:ext cx="4601845" cy="906144"/>
            <a:chOff x="639572" y="4405121"/>
            <a:chExt cx="4601845" cy="906144"/>
          </a:xfrm>
        </p:grpSpPr>
        <p:sp>
          <p:nvSpPr>
            <p:cNvPr id="3" name="object 3"/>
            <p:cNvSpPr/>
            <p:nvPr/>
          </p:nvSpPr>
          <p:spPr>
            <a:xfrm>
              <a:off x="714756" y="4479035"/>
              <a:ext cx="4526280" cy="8321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4050" y="4419599"/>
              <a:ext cx="4494149" cy="800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4050" y="4419599"/>
              <a:ext cx="4494530" cy="800100"/>
            </a:xfrm>
            <a:custGeom>
              <a:avLst/>
              <a:gdLst/>
              <a:ahLst/>
              <a:cxnLst/>
              <a:rect l="l" t="t" r="r" b="b"/>
              <a:pathLst>
                <a:path w="4494530" h="800100">
                  <a:moveTo>
                    <a:pt x="2010410" y="347852"/>
                  </a:moveTo>
                  <a:lnTo>
                    <a:pt x="1968245" y="377317"/>
                  </a:lnTo>
                  <a:lnTo>
                    <a:pt x="1945868" y="411767"/>
                  </a:lnTo>
                  <a:lnTo>
                    <a:pt x="1944370" y="424433"/>
                  </a:lnTo>
                  <a:lnTo>
                    <a:pt x="1945844" y="437769"/>
                  </a:lnTo>
                  <a:lnTo>
                    <a:pt x="1967864" y="472058"/>
                  </a:lnTo>
                  <a:lnTo>
                    <a:pt x="2009298" y="497865"/>
                  </a:lnTo>
                  <a:lnTo>
                    <a:pt x="2063988" y="516223"/>
                  </a:lnTo>
                  <a:lnTo>
                    <a:pt x="2106295" y="524510"/>
                  </a:lnTo>
                  <a:lnTo>
                    <a:pt x="2150094" y="529431"/>
                  </a:lnTo>
                  <a:lnTo>
                    <a:pt x="2193036" y="531113"/>
                  </a:lnTo>
                  <a:lnTo>
                    <a:pt x="2222920" y="530758"/>
                  </a:lnTo>
                  <a:lnTo>
                    <a:pt x="2277403" y="527952"/>
                  </a:lnTo>
                  <a:lnTo>
                    <a:pt x="2325627" y="522098"/>
                  </a:lnTo>
                  <a:lnTo>
                    <a:pt x="2372403" y="511292"/>
                  </a:lnTo>
                  <a:lnTo>
                    <a:pt x="2395601" y="503936"/>
                  </a:lnTo>
                  <a:lnTo>
                    <a:pt x="2347452" y="484415"/>
                  </a:lnTo>
                  <a:lnTo>
                    <a:pt x="2299303" y="464903"/>
                  </a:lnTo>
                  <a:lnTo>
                    <a:pt x="2251154" y="445397"/>
                  </a:lnTo>
                  <a:lnTo>
                    <a:pt x="2203005" y="425894"/>
                  </a:lnTo>
                  <a:lnTo>
                    <a:pt x="2154856" y="406391"/>
                  </a:lnTo>
                  <a:lnTo>
                    <a:pt x="2106707" y="386885"/>
                  </a:lnTo>
                  <a:lnTo>
                    <a:pt x="2058558" y="367373"/>
                  </a:lnTo>
                  <a:lnTo>
                    <a:pt x="2010410" y="347852"/>
                  </a:lnTo>
                  <a:close/>
                </a:path>
                <a:path w="4494530" h="800100">
                  <a:moveTo>
                    <a:pt x="3792982" y="169672"/>
                  </a:moveTo>
                  <a:lnTo>
                    <a:pt x="3759848" y="213563"/>
                  </a:lnTo>
                  <a:lnTo>
                    <a:pt x="3726732" y="257454"/>
                  </a:lnTo>
                  <a:lnTo>
                    <a:pt x="3693623" y="301345"/>
                  </a:lnTo>
                  <a:lnTo>
                    <a:pt x="3660507" y="345236"/>
                  </a:lnTo>
                  <a:lnTo>
                    <a:pt x="3627374" y="389127"/>
                  </a:lnTo>
                  <a:lnTo>
                    <a:pt x="3674672" y="389127"/>
                  </a:lnTo>
                  <a:lnTo>
                    <a:pt x="3721973" y="389127"/>
                  </a:lnTo>
                  <a:lnTo>
                    <a:pt x="3958590" y="389127"/>
                  </a:lnTo>
                  <a:lnTo>
                    <a:pt x="3925444" y="345236"/>
                  </a:lnTo>
                  <a:lnTo>
                    <a:pt x="3892304" y="301345"/>
                  </a:lnTo>
                  <a:lnTo>
                    <a:pt x="3859176" y="257454"/>
                  </a:lnTo>
                  <a:lnTo>
                    <a:pt x="3826067" y="213563"/>
                  </a:lnTo>
                  <a:lnTo>
                    <a:pt x="3792982" y="169672"/>
                  </a:lnTo>
                  <a:close/>
                </a:path>
                <a:path w="4494530" h="800100">
                  <a:moveTo>
                    <a:pt x="694182" y="115569"/>
                  </a:moveTo>
                  <a:lnTo>
                    <a:pt x="630148" y="118237"/>
                  </a:lnTo>
                  <a:lnTo>
                    <a:pt x="569925" y="126237"/>
                  </a:lnTo>
                  <a:lnTo>
                    <a:pt x="513992" y="140477"/>
                  </a:lnTo>
                  <a:lnTo>
                    <a:pt x="462813" y="161670"/>
                  </a:lnTo>
                  <a:lnTo>
                    <a:pt x="421790" y="189087"/>
                  </a:lnTo>
                  <a:lnTo>
                    <a:pt x="389140" y="225170"/>
                  </a:lnTo>
                  <a:lnTo>
                    <a:pt x="367784" y="268986"/>
                  </a:lnTo>
                  <a:lnTo>
                    <a:pt x="360667" y="319277"/>
                  </a:lnTo>
                  <a:lnTo>
                    <a:pt x="362389" y="345592"/>
                  </a:lnTo>
                  <a:lnTo>
                    <a:pt x="376172" y="392126"/>
                  </a:lnTo>
                  <a:lnTo>
                    <a:pt x="403123" y="430726"/>
                  </a:lnTo>
                  <a:lnTo>
                    <a:pt x="439504" y="462107"/>
                  </a:lnTo>
                  <a:lnTo>
                    <a:pt x="484559" y="486471"/>
                  </a:lnTo>
                  <a:lnTo>
                    <a:pt x="537442" y="504342"/>
                  </a:lnTo>
                  <a:lnTo>
                    <a:pt x="597435" y="515941"/>
                  </a:lnTo>
                  <a:lnTo>
                    <a:pt x="661144" y="521743"/>
                  </a:lnTo>
                  <a:lnTo>
                    <a:pt x="694182" y="522477"/>
                  </a:lnTo>
                  <a:lnTo>
                    <a:pt x="727231" y="521739"/>
                  </a:lnTo>
                  <a:lnTo>
                    <a:pt x="790997" y="515834"/>
                  </a:lnTo>
                  <a:lnTo>
                    <a:pt x="851007" y="504027"/>
                  </a:lnTo>
                  <a:lnTo>
                    <a:pt x="903878" y="485842"/>
                  </a:lnTo>
                  <a:lnTo>
                    <a:pt x="951101" y="459722"/>
                  </a:lnTo>
                  <a:lnTo>
                    <a:pt x="988577" y="426714"/>
                  </a:lnTo>
                  <a:lnTo>
                    <a:pt x="1013079" y="388421"/>
                  </a:lnTo>
                  <a:lnTo>
                    <a:pt x="1025270" y="343654"/>
                  </a:lnTo>
                  <a:lnTo>
                    <a:pt x="1026794" y="318769"/>
                  </a:lnTo>
                  <a:lnTo>
                    <a:pt x="1025054" y="292266"/>
                  </a:lnTo>
                  <a:lnTo>
                    <a:pt x="1011096" y="245403"/>
                  </a:lnTo>
                  <a:lnTo>
                    <a:pt x="983779" y="206634"/>
                  </a:lnTo>
                  <a:lnTo>
                    <a:pt x="947152" y="175341"/>
                  </a:lnTo>
                  <a:lnTo>
                    <a:pt x="901664" y="150981"/>
                  </a:lnTo>
                  <a:lnTo>
                    <a:pt x="848602" y="133125"/>
                  </a:lnTo>
                  <a:lnTo>
                    <a:pt x="789015" y="121838"/>
                  </a:lnTo>
                  <a:lnTo>
                    <a:pt x="726428" y="116262"/>
                  </a:lnTo>
                  <a:lnTo>
                    <a:pt x="694182" y="115569"/>
                  </a:lnTo>
                  <a:close/>
                </a:path>
                <a:path w="4494530" h="800100">
                  <a:moveTo>
                    <a:pt x="2126996" y="87630"/>
                  </a:moveTo>
                  <a:lnTo>
                    <a:pt x="2082222" y="90451"/>
                  </a:lnTo>
                  <a:lnTo>
                    <a:pt x="2040034" y="101129"/>
                  </a:lnTo>
                  <a:lnTo>
                    <a:pt x="2005012" y="128095"/>
                  </a:lnTo>
                  <a:lnTo>
                    <a:pt x="2001393" y="144780"/>
                  </a:lnTo>
                  <a:lnTo>
                    <a:pt x="2004105" y="156852"/>
                  </a:lnTo>
                  <a:lnTo>
                    <a:pt x="2044700" y="191643"/>
                  </a:lnTo>
                  <a:lnTo>
                    <a:pt x="2094690" y="214598"/>
                  </a:lnTo>
                  <a:lnTo>
                    <a:pt x="2157730" y="238125"/>
                  </a:lnTo>
                  <a:lnTo>
                    <a:pt x="2181496" y="228838"/>
                  </a:lnTo>
                  <a:lnTo>
                    <a:pt x="2219648" y="208835"/>
                  </a:lnTo>
                  <a:lnTo>
                    <a:pt x="2253424" y="175164"/>
                  </a:lnTo>
                  <a:lnTo>
                    <a:pt x="2259838" y="150494"/>
                  </a:lnTo>
                  <a:lnTo>
                    <a:pt x="2258933" y="140374"/>
                  </a:lnTo>
                  <a:lnTo>
                    <a:pt x="2229342" y="105537"/>
                  </a:lnTo>
                  <a:lnTo>
                    <a:pt x="2188003" y="92170"/>
                  </a:lnTo>
                  <a:lnTo>
                    <a:pt x="2143744" y="88026"/>
                  </a:lnTo>
                  <a:lnTo>
                    <a:pt x="2126996" y="87630"/>
                  </a:lnTo>
                  <a:close/>
                </a:path>
                <a:path w="4494530" h="800100">
                  <a:moveTo>
                    <a:pt x="2143252" y="0"/>
                  </a:moveTo>
                  <a:lnTo>
                    <a:pt x="2196468" y="619"/>
                  </a:lnTo>
                  <a:lnTo>
                    <a:pt x="2246757" y="2476"/>
                  </a:lnTo>
                  <a:lnTo>
                    <a:pt x="2294092" y="5572"/>
                  </a:lnTo>
                  <a:lnTo>
                    <a:pt x="2338451" y="9906"/>
                  </a:lnTo>
                  <a:lnTo>
                    <a:pt x="2379716" y="15361"/>
                  </a:lnTo>
                  <a:lnTo>
                    <a:pt x="2417587" y="21828"/>
                  </a:lnTo>
                  <a:lnTo>
                    <a:pt x="2483104" y="37845"/>
                  </a:lnTo>
                  <a:lnTo>
                    <a:pt x="2531872" y="56927"/>
                  </a:lnTo>
                  <a:lnTo>
                    <a:pt x="2567686" y="79629"/>
                  </a:lnTo>
                  <a:lnTo>
                    <a:pt x="2595189" y="118526"/>
                  </a:lnTo>
                  <a:lnTo>
                    <a:pt x="2597023" y="132461"/>
                  </a:lnTo>
                  <a:lnTo>
                    <a:pt x="2596261" y="142202"/>
                  </a:lnTo>
                  <a:lnTo>
                    <a:pt x="2577470" y="185233"/>
                  </a:lnTo>
                  <a:lnTo>
                    <a:pt x="2540127" y="216916"/>
                  </a:lnTo>
                  <a:lnTo>
                    <a:pt x="2499201" y="237569"/>
                  </a:lnTo>
                  <a:lnTo>
                    <a:pt x="2447036" y="256794"/>
                  </a:lnTo>
                  <a:lnTo>
                    <a:pt x="2378535" y="274288"/>
                  </a:lnTo>
                  <a:lnTo>
                    <a:pt x="2336325" y="282261"/>
                  </a:lnTo>
                  <a:lnTo>
                    <a:pt x="2288794" y="289687"/>
                  </a:lnTo>
                  <a:lnTo>
                    <a:pt x="2334895" y="308101"/>
                  </a:lnTo>
                  <a:lnTo>
                    <a:pt x="2380996" y="326516"/>
                  </a:lnTo>
                  <a:lnTo>
                    <a:pt x="2427097" y="344931"/>
                  </a:lnTo>
                  <a:lnTo>
                    <a:pt x="2473197" y="363346"/>
                  </a:lnTo>
                  <a:lnTo>
                    <a:pt x="2519298" y="381761"/>
                  </a:lnTo>
                  <a:lnTo>
                    <a:pt x="2565400" y="400176"/>
                  </a:lnTo>
                  <a:lnTo>
                    <a:pt x="2565400" y="367051"/>
                  </a:lnTo>
                  <a:lnTo>
                    <a:pt x="2565400" y="333962"/>
                  </a:lnTo>
                  <a:lnTo>
                    <a:pt x="2565400" y="300896"/>
                  </a:lnTo>
                  <a:lnTo>
                    <a:pt x="2565400" y="267843"/>
                  </a:lnTo>
                  <a:lnTo>
                    <a:pt x="2613569" y="267843"/>
                  </a:lnTo>
                  <a:lnTo>
                    <a:pt x="2902585" y="267843"/>
                  </a:lnTo>
                  <a:lnTo>
                    <a:pt x="2902585" y="279253"/>
                  </a:lnTo>
                  <a:lnTo>
                    <a:pt x="2902585" y="290639"/>
                  </a:lnTo>
                  <a:lnTo>
                    <a:pt x="2902585" y="302025"/>
                  </a:lnTo>
                  <a:lnTo>
                    <a:pt x="2902585" y="313436"/>
                  </a:lnTo>
                  <a:lnTo>
                    <a:pt x="2900322" y="337482"/>
                  </a:lnTo>
                  <a:lnTo>
                    <a:pt x="2882225" y="384051"/>
                  </a:lnTo>
                  <a:lnTo>
                    <a:pt x="2846601" y="427787"/>
                  </a:lnTo>
                  <a:lnTo>
                    <a:pt x="2796881" y="464641"/>
                  </a:lnTo>
                  <a:lnTo>
                    <a:pt x="2766949" y="480187"/>
                  </a:lnTo>
                  <a:lnTo>
                    <a:pt x="2815709" y="499563"/>
                  </a:lnTo>
                  <a:lnTo>
                    <a:pt x="2864456" y="518937"/>
                  </a:lnTo>
                  <a:lnTo>
                    <a:pt x="2913193" y="538306"/>
                  </a:lnTo>
                  <a:lnTo>
                    <a:pt x="2961920" y="557669"/>
                  </a:lnTo>
                  <a:lnTo>
                    <a:pt x="3010640" y="577023"/>
                  </a:lnTo>
                  <a:lnTo>
                    <a:pt x="3059357" y="596366"/>
                  </a:lnTo>
                  <a:lnTo>
                    <a:pt x="3108071" y="615695"/>
                  </a:lnTo>
                  <a:lnTo>
                    <a:pt x="3140708" y="575511"/>
                  </a:lnTo>
                  <a:lnTo>
                    <a:pt x="3173342" y="535323"/>
                  </a:lnTo>
                  <a:lnTo>
                    <a:pt x="3205974" y="495133"/>
                  </a:lnTo>
                  <a:lnTo>
                    <a:pt x="3238604" y="454940"/>
                  </a:lnTo>
                  <a:lnTo>
                    <a:pt x="3271233" y="414744"/>
                  </a:lnTo>
                  <a:lnTo>
                    <a:pt x="3303860" y="374546"/>
                  </a:lnTo>
                  <a:lnTo>
                    <a:pt x="3336486" y="334346"/>
                  </a:lnTo>
                  <a:lnTo>
                    <a:pt x="3369113" y="294144"/>
                  </a:lnTo>
                  <a:lnTo>
                    <a:pt x="3401739" y="253941"/>
                  </a:lnTo>
                  <a:lnTo>
                    <a:pt x="3434366" y="213736"/>
                  </a:lnTo>
                  <a:lnTo>
                    <a:pt x="3466995" y="173530"/>
                  </a:lnTo>
                  <a:lnTo>
                    <a:pt x="3499625" y="133323"/>
                  </a:lnTo>
                  <a:lnTo>
                    <a:pt x="3532257" y="93116"/>
                  </a:lnTo>
                  <a:lnTo>
                    <a:pt x="3564891" y="52908"/>
                  </a:lnTo>
                  <a:lnTo>
                    <a:pt x="3597529" y="12700"/>
                  </a:lnTo>
                  <a:lnTo>
                    <a:pt x="3647482" y="12700"/>
                  </a:lnTo>
                  <a:lnTo>
                    <a:pt x="3697426" y="12700"/>
                  </a:lnTo>
                  <a:lnTo>
                    <a:pt x="3997071" y="12700"/>
                  </a:lnTo>
                  <a:lnTo>
                    <a:pt x="4028146" y="50990"/>
                  </a:lnTo>
                  <a:lnTo>
                    <a:pt x="4059221" y="89280"/>
                  </a:lnTo>
                  <a:lnTo>
                    <a:pt x="4090296" y="127570"/>
                  </a:lnTo>
                  <a:lnTo>
                    <a:pt x="4121370" y="165860"/>
                  </a:lnTo>
                  <a:lnTo>
                    <a:pt x="4152443" y="204148"/>
                  </a:lnTo>
                  <a:lnTo>
                    <a:pt x="4183516" y="242436"/>
                  </a:lnTo>
                  <a:lnTo>
                    <a:pt x="4214587" y="280722"/>
                  </a:lnTo>
                  <a:lnTo>
                    <a:pt x="4245657" y="319008"/>
                  </a:lnTo>
                  <a:lnTo>
                    <a:pt x="4276726" y="357291"/>
                  </a:lnTo>
                  <a:lnTo>
                    <a:pt x="4307793" y="395573"/>
                  </a:lnTo>
                  <a:lnTo>
                    <a:pt x="4338858" y="433854"/>
                  </a:lnTo>
                  <a:lnTo>
                    <a:pt x="4369921" y="472132"/>
                  </a:lnTo>
                  <a:lnTo>
                    <a:pt x="4400981" y="510408"/>
                  </a:lnTo>
                  <a:lnTo>
                    <a:pt x="4432040" y="548681"/>
                  </a:lnTo>
                  <a:lnTo>
                    <a:pt x="4463096" y="586952"/>
                  </a:lnTo>
                  <a:lnTo>
                    <a:pt x="4494149" y="625220"/>
                  </a:lnTo>
                  <a:lnTo>
                    <a:pt x="4442978" y="625220"/>
                  </a:lnTo>
                  <a:lnTo>
                    <a:pt x="4391795" y="625220"/>
                  </a:lnTo>
                  <a:lnTo>
                    <a:pt x="4135754" y="625220"/>
                  </a:lnTo>
                  <a:lnTo>
                    <a:pt x="4112323" y="594264"/>
                  </a:lnTo>
                  <a:lnTo>
                    <a:pt x="4088892" y="563308"/>
                  </a:lnTo>
                  <a:lnTo>
                    <a:pt x="4065460" y="532352"/>
                  </a:lnTo>
                  <a:lnTo>
                    <a:pt x="4042029" y="501395"/>
                  </a:lnTo>
                  <a:lnTo>
                    <a:pt x="3543935" y="501395"/>
                  </a:lnTo>
                  <a:lnTo>
                    <a:pt x="3520503" y="532352"/>
                  </a:lnTo>
                  <a:lnTo>
                    <a:pt x="3497071" y="563308"/>
                  </a:lnTo>
                  <a:lnTo>
                    <a:pt x="3473640" y="594264"/>
                  </a:lnTo>
                  <a:lnTo>
                    <a:pt x="3450209" y="625220"/>
                  </a:lnTo>
                  <a:lnTo>
                    <a:pt x="2681097" y="625220"/>
                  </a:lnTo>
                  <a:lnTo>
                    <a:pt x="2649779" y="612267"/>
                  </a:lnTo>
                  <a:lnTo>
                    <a:pt x="2618486" y="599313"/>
                  </a:lnTo>
                  <a:lnTo>
                    <a:pt x="2587192" y="586358"/>
                  </a:lnTo>
                  <a:lnTo>
                    <a:pt x="2555875" y="573405"/>
                  </a:lnTo>
                  <a:lnTo>
                    <a:pt x="2509486" y="588646"/>
                  </a:lnTo>
                  <a:lnTo>
                    <a:pt x="2460799" y="601805"/>
                  </a:lnTo>
                  <a:lnTo>
                    <a:pt x="2409803" y="612892"/>
                  </a:lnTo>
                  <a:lnTo>
                    <a:pt x="2356485" y="621919"/>
                  </a:lnTo>
                  <a:lnTo>
                    <a:pt x="2312410" y="627741"/>
                  </a:lnTo>
                  <a:lnTo>
                    <a:pt x="2267361" y="632259"/>
                  </a:lnTo>
                  <a:lnTo>
                    <a:pt x="2221336" y="635479"/>
                  </a:lnTo>
                  <a:lnTo>
                    <a:pt x="2174336" y="637406"/>
                  </a:lnTo>
                  <a:lnTo>
                    <a:pt x="2126361" y="638048"/>
                  </a:lnTo>
                  <a:lnTo>
                    <a:pt x="2065608" y="637226"/>
                  </a:lnTo>
                  <a:lnTo>
                    <a:pt x="2008221" y="634763"/>
                  </a:lnTo>
                  <a:lnTo>
                    <a:pt x="1954194" y="630660"/>
                  </a:lnTo>
                  <a:lnTo>
                    <a:pt x="1903523" y="624919"/>
                  </a:lnTo>
                  <a:lnTo>
                    <a:pt x="1856204" y="617540"/>
                  </a:lnTo>
                  <a:lnTo>
                    <a:pt x="1812232" y="608526"/>
                  </a:lnTo>
                  <a:lnTo>
                    <a:pt x="1771603" y="597878"/>
                  </a:lnTo>
                  <a:lnTo>
                    <a:pt x="1734312" y="585597"/>
                  </a:lnTo>
                  <a:lnTo>
                    <a:pt x="1671970" y="557349"/>
                  </a:lnTo>
                  <a:lnTo>
                    <a:pt x="1627441" y="525160"/>
                  </a:lnTo>
                  <a:lnTo>
                    <a:pt x="1600723" y="488995"/>
                  </a:lnTo>
                  <a:lnTo>
                    <a:pt x="1591818" y="448818"/>
                  </a:lnTo>
                  <a:lnTo>
                    <a:pt x="1593242" y="431863"/>
                  </a:lnTo>
                  <a:lnTo>
                    <a:pt x="1614424" y="387857"/>
                  </a:lnTo>
                  <a:lnTo>
                    <a:pt x="1656518" y="351996"/>
                  </a:lnTo>
                  <a:lnTo>
                    <a:pt x="1692423" y="331710"/>
                  </a:lnTo>
                  <a:lnTo>
                    <a:pt x="1733139" y="314426"/>
                  </a:lnTo>
                  <a:lnTo>
                    <a:pt x="1778285" y="299928"/>
                  </a:lnTo>
                  <a:lnTo>
                    <a:pt x="1822100" y="287597"/>
                  </a:lnTo>
                  <a:lnTo>
                    <a:pt x="1843151" y="282194"/>
                  </a:lnTo>
                  <a:lnTo>
                    <a:pt x="1824412" y="275738"/>
                  </a:lnTo>
                  <a:lnTo>
                    <a:pt x="1788269" y="262352"/>
                  </a:lnTo>
                  <a:lnTo>
                    <a:pt x="1738757" y="240839"/>
                  </a:lnTo>
                  <a:lnTo>
                    <a:pt x="1699674" y="216995"/>
                  </a:lnTo>
                  <a:lnTo>
                    <a:pt x="1667297" y="180060"/>
                  </a:lnTo>
                  <a:lnTo>
                    <a:pt x="1659636" y="146431"/>
                  </a:lnTo>
                  <a:lnTo>
                    <a:pt x="1661328" y="132262"/>
                  </a:lnTo>
                  <a:lnTo>
                    <a:pt x="1686814" y="92329"/>
                  </a:lnTo>
                  <a:lnTo>
                    <a:pt x="1720691" y="68310"/>
                  </a:lnTo>
                  <a:lnTo>
                    <a:pt x="1768094" y="46862"/>
                  </a:lnTo>
                  <a:lnTo>
                    <a:pt x="1833816" y="27908"/>
                  </a:lnTo>
                  <a:lnTo>
                    <a:pt x="1873821" y="19931"/>
                  </a:lnTo>
                  <a:lnTo>
                    <a:pt x="1918589" y="12954"/>
                  </a:lnTo>
                  <a:lnTo>
                    <a:pt x="1968069" y="7286"/>
                  </a:lnTo>
                  <a:lnTo>
                    <a:pt x="2022014" y="3238"/>
                  </a:lnTo>
                  <a:lnTo>
                    <a:pt x="2080412" y="809"/>
                  </a:lnTo>
                  <a:lnTo>
                    <a:pt x="2143252" y="0"/>
                  </a:lnTo>
                  <a:close/>
                </a:path>
                <a:path w="4494530" h="800100">
                  <a:moveTo>
                    <a:pt x="693293" y="0"/>
                  </a:moveTo>
                  <a:lnTo>
                    <a:pt x="756641" y="857"/>
                  </a:lnTo>
                  <a:lnTo>
                    <a:pt x="817223" y="3428"/>
                  </a:lnTo>
                  <a:lnTo>
                    <a:pt x="875038" y="7715"/>
                  </a:lnTo>
                  <a:lnTo>
                    <a:pt x="930083" y="13715"/>
                  </a:lnTo>
                  <a:lnTo>
                    <a:pt x="982360" y="21431"/>
                  </a:lnTo>
                  <a:lnTo>
                    <a:pt x="1031867" y="30860"/>
                  </a:lnTo>
                  <a:lnTo>
                    <a:pt x="1078604" y="42005"/>
                  </a:lnTo>
                  <a:lnTo>
                    <a:pt x="1122569" y="54863"/>
                  </a:lnTo>
                  <a:lnTo>
                    <a:pt x="1163762" y="69437"/>
                  </a:lnTo>
                  <a:lnTo>
                    <a:pt x="1202182" y="85725"/>
                  </a:lnTo>
                  <a:lnTo>
                    <a:pt x="1251354" y="111525"/>
                  </a:lnTo>
                  <a:lnTo>
                    <a:pt x="1292956" y="139835"/>
                  </a:lnTo>
                  <a:lnTo>
                    <a:pt x="1326988" y="170663"/>
                  </a:lnTo>
                  <a:lnTo>
                    <a:pt x="1353454" y="204014"/>
                  </a:lnTo>
                  <a:lnTo>
                    <a:pt x="1372356" y="239896"/>
                  </a:lnTo>
                  <a:lnTo>
                    <a:pt x="1383695" y="278315"/>
                  </a:lnTo>
                  <a:lnTo>
                    <a:pt x="1387475" y="319277"/>
                  </a:lnTo>
                  <a:lnTo>
                    <a:pt x="1383144" y="361674"/>
                  </a:lnTo>
                  <a:lnTo>
                    <a:pt x="1370146" y="401687"/>
                  </a:lnTo>
                  <a:lnTo>
                    <a:pt x="1348466" y="439311"/>
                  </a:lnTo>
                  <a:lnTo>
                    <a:pt x="1318094" y="474539"/>
                  </a:lnTo>
                  <a:lnTo>
                    <a:pt x="1279017" y="507364"/>
                  </a:lnTo>
                  <a:lnTo>
                    <a:pt x="1246049" y="529027"/>
                  </a:lnTo>
                  <a:lnTo>
                    <a:pt x="1209087" y="548730"/>
                  </a:lnTo>
                  <a:lnTo>
                    <a:pt x="1168132" y="566474"/>
                  </a:lnTo>
                  <a:lnTo>
                    <a:pt x="1123188" y="582258"/>
                  </a:lnTo>
                  <a:lnTo>
                    <a:pt x="1074256" y="596083"/>
                  </a:lnTo>
                  <a:lnTo>
                    <a:pt x="1021338" y="607949"/>
                  </a:lnTo>
                  <a:lnTo>
                    <a:pt x="964438" y="617855"/>
                  </a:lnTo>
                  <a:lnTo>
                    <a:pt x="968845" y="636883"/>
                  </a:lnTo>
                  <a:lnTo>
                    <a:pt x="993280" y="666271"/>
                  </a:lnTo>
                  <a:lnTo>
                    <a:pt x="1039929" y="684416"/>
                  </a:lnTo>
                  <a:lnTo>
                    <a:pt x="1117220" y="693318"/>
                  </a:lnTo>
                  <a:lnTo>
                    <a:pt x="1167892" y="694436"/>
                  </a:lnTo>
                  <a:lnTo>
                    <a:pt x="1187227" y="694058"/>
                  </a:lnTo>
                  <a:lnTo>
                    <a:pt x="1231042" y="691114"/>
                  </a:lnTo>
                  <a:lnTo>
                    <a:pt x="1278929" y="685807"/>
                  </a:lnTo>
                  <a:lnTo>
                    <a:pt x="1326007" y="678307"/>
                  </a:lnTo>
                  <a:lnTo>
                    <a:pt x="1334652" y="678307"/>
                  </a:lnTo>
                  <a:lnTo>
                    <a:pt x="1343263" y="678307"/>
                  </a:lnTo>
                  <a:lnTo>
                    <a:pt x="1351849" y="678307"/>
                  </a:lnTo>
                  <a:lnTo>
                    <a:pt x="1360424" y="678307"/>
                  </a:lnTo>
                  <a:lnTo>
                    <a:pt x="1360424" y="705357"/>
                  </a:lnTo>
                  <a:lnTo>
                    <a:pt x="1360424" y="732408"/>
                  </a:lnTo>
                  <a:lnTo>
                    <a:pt x="1360424" y="759459"/>
                  </a:lnTo>
                  <a:lnTo>
                    <a:pt x="1360424" y="786511"/>
                  </a:lnTo>
                  <a:lnTo>
                    <a:pt x="1334561" y="789106"/>
                  </a:lnTo>
                  <a:lnTo>
                    <a:pt x="1279646" y="793869"/>
                  </a:lnTo>
                  <a:lnTo>
                    <a:pt x="1217037" y="797796"/>
                  </a:lnTo>
                  <a:lnTo>
                    <a:pt x="1175670" y="799068"/>
                  </a:lnTo>
                  <a:lnTo>
                    <a:pt x="1126446" y="799840"/>
                  </a:lnTo>
                  <a:lnTo>
                    <a:pt x="1069339" y="800100"/>
                  </a:lnTo>
                  <a:lnTo>
                    <a:pt x="1017260" y="799338"/>
                  </a:lnTo>
                  <a:lnTo>
                    <a:pt x="968644" y="797051"/>
                  </a:lnTo>
                  <a:lnTo>
                    <a:pt x="923482" y="793241"/>
                  </a:lnTo>
                  <a:lnTo>
                    <a:pt x="881761" y="787907"/>
                  </a:lnTo>
                  <a:lnTo>
                    <a:pt x="843422" y="781264"/>
                  </a:lnTo>
                  <a:lnTo>
                    <a:pt x="776747" y="764119"/>
                  </a:lnTo>
                  <a:lnTo>
                    <a:pt x="723858" y="742259"/>
                  </a:lnTo>
                  <a:lnTo>
                    <a:pt x="684563" y="716541"/>
                  </a:lnTo>
                  <a:lnTo>
                    <a:pt x="658030" y="686992"/>
                  </a:lnTo>
                  <a:lnTo>
                    <a:pt x="639063" y="636397"/>
                  </a:lnTo>
                  <a:lnTo>
                    <a:pt x="580016" y="634072"/>
                  </a:lnTo>
                  <a:lnTo>
                    <a:pt x="523636" y="630223"/>
                  </a:lnTo>
                  <a:lnTo>
                    <a:pt x="469922" y="624849"/>
                  </a:lnTo>
                  <a:lnTo>
                    <a:pt x="418874" y="617948"/>
                  </a:lnTo>
                  <a:lnTo>
                    <a:pt x="370493" y="609520"/>
                  </a:lnTo>
                  <a:lnTo>
                    <a:pt x="324779" y="599564"/>
                  </a:lnTo>
                  <a:lnTo>
                    <a:pt x="281730" y="588080"/>
                  </a:lnTo>
                  <a:lnTo>
                    <a:pt x="241347" y="575067"/>
                  </a:lnTo>
                  <a:lnTo>
                    <a:pt x="203631" y="560523"/>
                  </a:lnTo>
                  <a:lnTo>
                    <a:pt x="168579" y="544449"/>
                  </a:lnTo>
                  <a:lnTo>
                    <a:pt x="117070" y="514805"/>
                  </a:lnTo>
                  <a:lnTo>
                    <a:pt x="74926" y="482007"/>
                  </a:lnTo>
                  <a:lnTo>
                    <a:pt x="42146" y="446055"/>
                  </a:lnTo>
                  <a:lnTo>
                    <a:pt x="18732" y="406950"/>
                  </a:lnTo>
                  <a:lnTo>
                    <a:pt x="4683" y="364691"/>
                  </a:lnTo>
                  <a:lnTo>
                    <a:pt x="0" y="319277"/>
                  </a:lnTo>
                  <a:lnTo>
                    <a:pt x="3763" y="278315"/>
                  </a:lnTo>
                  <a:lnTo>
                    <a:pt x="15053" y="239896"/>
                  </a:lnTo>
                  <a:lnTo>
                    <a:pt x="33870" y="204014"/>
                  </a:lnTo>
                  <a:lnTo>
                    <a:pt x="60213" y="170663"/>
                  </a:lnTo>
                  <a:lnTo>
                    <a:pt x="94083" y="139835"/>
                  </a:lnTo>
                  <a:lnTo>
                    <a:pt x="135480" y="111525"/>
                  </a:lnTo>
                  <a:lnTo>
                    <a:pt x="184403" y="85725"/>
                  </a:lnTo>
                  <a:lnTo>
                    <a:pt x="222682" y="69437"/>
                  </a:lnTo>
                  <a:lnTo>
                    <a:pt x="263764" y="54863"/>
                  </a:lnTo>
                  <a:lnTo>
                    <a:pt x="307648" y="42005"/>
                  </a:lnTo>
                  <a:lnTo>
                    <a:pt x="354335" y="30861"/>
                  </a:lnTo>
                  <a:lnTo>
                    <a:pt x="403825" y="21431"/>
                  </a:lnTo>
                  <a:lnTo>
                    <a:pt x="456116" y="13716"/>
                  </a:lnTo>
                  <a:lnTo>
                    <a:pt x="511208" y="7715"/>
                  </a:lnTo>
                  <a:lnTo>
                    <a:pt x="569102" y="3429"/>
                  </a:lnTo>
                  <a:lnTo>
                    <a:pt x="629797" y="857"/>
                  </a:lnTo>
                  <a:lnTo>
                    <a:pt x="693293" y="0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536819" y="6083459"/>
            <a:ext cx="473075" cy="29083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3</a:t>
            </a:r>
            <a:r>
              <a:rPr sz="900" dirty="0">
                <a:latin typeface="Arial"/>
                <a:cs typeface="Arial"/>
              </a:rPr>
              <a:t>/1</a:t>
            </a:r>
            <a:r>
              <a:rPr sz="900" spc="-5" dirty="0">
                <a:latin typeface="Arial"/>
                <a:cs typeface="Arial"/>
              </a:rPr>
              <a:t>6</a:t>
            </a:r>
            <a:r>
              <a:rPr sz="900" dirty="0">
                <a:latin typeface="Arial"/>
                <a:cs typeface="Arial"/>
              </a:rPr>
              <a:t>/2</a:t>
            </a:r>
            <a:r>
              <a:rPr sz="900" spc="-5" dirty="0">
                <a:latin typeface="Arial"/>
                <a:cs typeface="Arial"/>
              </a:rPr>
              <a:t>01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00393" y="6152039"/>
            <a:ext cx="20447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900" spc="-5" dirty="0">
                <a:latin typeface="Arial"/>
                <a:cs typeface="Arial"/>
              </a:rPr>
              <a:t>51</a:t>
            </a:fld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0"/>
            <a:ext cx="9124315" cy="6867525"/>
            <a:chOff x="24383" y="0"/>
            <a:chExt cx="9124315" cy="6867525"/>
          </a:xfrm>
        </p:grpSpPr>
        <p:sp>
          <p:nvSpPr>
            <p:cNvPr id="3" name="object 3"/>
            <p:cNvSpPr/>
            <p:nvPr/>
          </p:nvSpPr>
          <p:spPr>
            <a:xfrm>
              <a:off x="1232916" y="1485900"/>
              <a:ext cx="908304" cy="5699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68423" y="1485900"/>
              <a:ext cx="963168" cy="5699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60319" y="1485900"/>
              <a:ext cx="794004" cy="5699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83051" y="1485900"/>
              <a:ext cx="553212" cy="5699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63468" y="1485900"/>
              <a:ext cx="1001267" cy="5699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23360" y="1485900"/>
              <a:ext cx="864108" cy="5699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14672" y="1485900"/>
              <a:ext cx="635508" cy="5699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81955" y="1485900"/>
              <a:ext cx="851915" cy="5699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59551" y="1485900"/>
              <a:ext cx="794003" cy="5699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80760" y="1485900"/>
              <a:ext cx="794004" cy="5699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601967" y="1485900"/>
              <a:ext cx="780287" cy="5699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40879" y="1485900"/>
              <a:ext cx="624840" cy="5699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92924" y="1485900"/>
              <a:ext cx="949451" cy="56997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32916" y="1851660"/>
              <a:ext cx="908304" cy="5699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68423" y="1851660"/>
              <a:ext cx="963168" cy="5699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60319" y="1851660"/>
              <a:ext cx="794004" cy="5699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83051" y="1851660"/>
              <a:ext cx="949451" cy="5699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61231" y="1851660"/>
              <a:ext cx="794003" cy="56997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82439" y="1851660"/>
              <a:ext cx="595884" cy="56997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36948" y="1851660"/>
              <a:ext cx="864108" cy="5699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28260" y="1851660"/>
              <a:ext cx="635508" cy="5699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95543" y="1851660"/>
              <a:ext cx="893063" cy="56997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15812" y="1851660"/>
              <a:ext cx="766571" cy="56997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09588" y="1851660"/>
              <a:ext cx="1104900" cy="56997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53796" y="2156460"/>
              <a:ext cx="1175004" cy="56997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63158" y="3034638"/>
              <a:ext cx="210916" cy="20633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3796" y="2887979"/>
              <a:ext cx="937260" cy="56997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16736" y="2887979"/>
              <a:ext cx="809244" cy="56997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53183" y="2887979"/>
              <a:ext cx="624840" cy="5699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206751" y="2887979"/>
              <a:ext cx="949451" cy="56997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84932" y="2887979"/>
              <a:ext cx="667512" cy="56997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279648" y="2887979"/>
              <a:ext cx="963168" cy="56997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71543" y="2887979"/>
              <a:ext cx="943355" cy="56997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573524" y="2887979"/>
              <a:ext cx="638555" cy="56997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40807" y="2887979"/>
              <a:ext cx="822960" cy="56997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489448" y="2887979"/>
              <a:ext cx="722376" cy="56997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40551" y="2887979"/>
              <a:ext cx="848868" cy="56997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448043" y="2887979"/>
              <a:ext cx="864107" cy="56997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040879" y="2887979"/>
              <a:ext cx="794003" cy="5699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62088" y="2887979"/>
              <a:ext cx="963168" cy="56997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53796" y="3192779"/>
              <a:ext cx="611124" cy="56997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65175" y="3598163"/>
              <a:ext cx="8004048" cy="188976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08137" y="4686554"/>
              <a:ext cx="467359" cy="708660"/>
            </a:xfrm>
            <a:custGeom>
              <a:avLst/>
              <a:gdLst/>
              <a:ahLst/>
              <a:cxnLst/>
              <a:rect l="l" t="t" r="r" b="b"/>
              <a:pathLst>
                <a:path w="467359" h="708660">
                  <a:moveTo>
                    <a:pt x="131826" y="0"/>
                  </a:moveTo>
                  <a:lnTo>
                    <a:pt x="111506" y="93091"/>
                  </a:lnTo>
                  <a:lnTo>
                    <a:pt x="160202" y="106867"/>
                  </a:lnTo>
                  <a:lnTo>
                    <a:pt x="205468" y="125912"/>
                  </a:lnTo>
                  <a:lnTo>
                    <a:pt x="246659" y="149660"/>
                  </a:lnTo>
                  <a:lnTo>
                    <a:pt x="283130" y="177546"/>
                  </a:lnTo>
                  <a:lnTo>
                    <a:pt x="314238" y="209003"/>
                  </a:lnTo>
                  <a:lnTo>
                    <a:pt x="339338" y="243466"/>
                  </a:lnTo>
                  <a:lnTo>
                    <a:pt x="357785" y="280371"/>
                  </a:lnTo>
                  <a:lnTo>
                    <a:pt x="368935" y="319151"/>
                  </a:lnTo>
                  <a:lnTo>
                    <a:pt x="371989" y="362745"/>
                  </a:lnTo>
                  <a:lnTo>
                    <a:pt x="365224" y="403989"/>
                  </a:lnTo>
                  <a:lnTo>
                    <a:pt x="349386" y="442181"/>
                  </a:lnTo>
                  <a:lnTo>
                    <a:pt x="325219" y="476615"/>
                  </a:lnTo>
                  <a:lnTo>
                    <a:pt x="293468" y="506590"/>
                  </a:lnTo>
                  <a:lnTo>
                    <a:pt x="254879" y="531400"/>
                  </a:lnTo>
                  <a:lnTo>
                    <a:pt x="210197" y="550344"/>
                  </a:lnTo>
                  <a:lnTo>
                    <a:pt x="160168" y="562717"/>
                  </a:lnTo>
                  <a:lnTo>
                    <a:pt x="105537" y="567817"/>
                  </a:lnTo>
                  <a:lnTo>
                    <a:pt x="115443" y="522351"/>
                  </a:lnTo>
                  <a:lnTo>
                    <a:pt x="0" y="605028"/>
                  </a:lnTo>
                  <a:lnTo>
                    <a:pt x="74803" y="708533"/>
                  </a:lnTo>
                  <a:lnTo>
                    <a:pt x="84836" y="662813"/>
                  </a:lnTo>
                  <a:lnTo>
                    <a:pt x="140096" y="660937"/>
                  </a:lnTo>
                  <a:lnTo>
                    <a:pt x="192891" y="652962"/>
                  </a:lnTo>
                  <a:lnTo>
                    <a:pt x="242675" y="639250"/>
                  </a:lnTo>
                  <a:lnTo>
                    <a:pt x="288901" y="620161"/>
                  </a:lnTo>
                  <a:lnTo>
                    <a:pt x="331025" y="596058"/>
                  </a:lnTo>
                  <a:lnTo>
                    <a:pt x="368501" y="567303"/>
                  </a:lnTo>
                  <a:lnTo>
                    <a:pt x="400783" y="534259"/>
                  </a:lnTo>
                  <a:lnTo>
                    <a:pt x="427325" y="497286"/>
                  </a:lnTo>
                  <a:lnTo>
                    <a:pt x="447583" y="456747"/>
                  </a:lnTo>
                  <a:lnTo>
                    <a:pt x="461010" y="413004"/>
                  </a:lnTo>
                  <a:lnTo>
                    <a:pt x="466803" y="371453"/>
                  </a:lnTo>
                  <a:lnTo>
                    <a:pt x="466278" y="330118"/>
                  </a:lnTo>
                  <a:lnTo>
                    <a:pt x="459742" y="289383"/>
                  </a:lnTo>
                  <a:lnTo>
                    <a:pt x="447506" y="249634"/>
                  </a:lnTo>
                  <a:lnTo>
                    <a:pt x="429877" y="211259"/>
                  </a:lnTo>
                  <a:lnTo>
                    <a:pt x="407166" y="174642"/>
                  </a:lnTo>
                  <a:lnTo>
                    <a:pt x="379681" y="140171"/>
                  </a:lnTo>
                  <a:lnTo>
                    <a:pt x="347731" y="108230"/>
                  </a:lnTo>
                  <a:lnTo>
                    <a:pt x="311626" y="79206"/>
                  </a:lnTo>
                  <a:lnTo>
                    <a:pt x="271673" y="53485"/>
                  </a:lnTo>
                  <a:lnTo>
                    <a:pt x="228183" y="31453"/>
                  </a:lnTo>
                  <a:lnTo>
                    <a:pt x="181464" y="13496"/>
                  </a:lnTo>
                  <a:lnTo>
                    <a:pt x="131826" y="0"/>
                  </a:lnTo>
                  <a:close/>
                </a:path>
              </a:pathLst>
            </a:custGeom>
            <a:solidFill>
              <a:srgbClr val="5FC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208137" y="4686554"/>
              <a:ext cx="467359" cy="708660"/>
            </a:xfrm>
            <a:custGeom>
              <a:avLst/>
              <a:gdLst/>
              <a:ahLst/>
              <a:cxnLst/>
              <a:rect l="l" t="t" r="r" b="b"/>
              <a:pathLst>
                <a:path w="467359" h="708660">
                  <a:moveTo>
                    <a:pt x="131826" y="0"/>
                  </a:moveTo>
                  <a:lnTo>
                    <a:pt x="181464" y="13496"/>
                  </a:lnTo>
                  <a:lnTo>
                    <a:pt x="228183" y="31453"/>
                  </a:lnTo>
                  <a:lnTo>
                    <a:pt x="271673" y="53485"/>
                  </a:lnTo>
                  <a:lnTo>
                    <a:pt x="311626" y="79206"/>
                  </a:lnTo>
                  <a:lnTo>
                    <a:pt x="347731" y="108230"/>
                  </a:lnTo>
                  <a:lnTo>
                    <a:pt x="379681" y="140171"/>
                  </a:lnTo>
                  <a:lnTo>
                    <a:pt x="407166" y="174642"/>
                  </a:lnTo>
                  <a:lnTo>
                    <a:pt x="429877" y="211259"/>
                  </a:lnTo>
                  <a:lnTo>
                    <a:pt x="447506" y="249634"/>
                  </a:lnTo>
                  <a:lnTo>
                    <a:pt x="459742" y="289383"/>
                  </a:lnTo>
                  <a:lnTo>
                    <a:pt x="466278" y="330118"/>
                  </a:lnTo>
                  <a:lnTo>
                    <a:pt x="466803" y="371453"/>
                  </a:lnTo>
                  <a:lnTo>
                    <a:pt x="461010" y="413004"/>
                  </a:lnTo>
                  <a:lnTo>
                    <a:pt x="447583" y="456747"/>
                  </a:lnTo>
                  <a:lnTo>
                    <a:pt x="427325" y="497286"/>
                  </a:lnTo>
                  <a:lnTo>
                    <a:pt x="400783" y="534259"/>
                  </a:lnTo>
                  <a:lnTo>
                    <a:pt x="368501" y="567303"/>
                  </a:lnTo>
                  <a:lnTo>
                    <a:pt x="331025" y="596058"/>
                  </a:lnTo>
                  <a:lnTo>
                    <a:pt x="288901" y="620161"/>
                  </a:lnTo>
                  <a:lnTo>
                    <a:pt x="242675" y="639250"/>
                  </a:lnTo>
                  <a:lnTo>
                    <a:pt x="192891" y="652962"/>
                  </a:lnTo>
                  <a:lnTo>
                    <a:pt x="140096" y="660937"/>
                  </a:lnTo>
                  <a:lnTo>
                    <a:pt x="84836" y="662813"/>
                  </a:lnTo>
                  <a:lnTo>
                    <a:pt x="74803" y="708533"/>
                  </a:lnTo>
                  <a:lnTo>
                    <a:pt x="0" y="605028"/>
                  </a:lnTo>
                  <a:lnTo>
                    <a:pt x="115443" y="522351"/>
                  </a:lnTo>
                  <a:lnTo>
                    <a:pt x="105537" y="567817"/>
                  </a:lnTo>
                  <a:lnTo>
                    <a:pt x="160168" y="562717"/>
                  </a:lnTo>
                  <a:lnTo>
                    <a:pt x="210197" y="550344"/>
                  </a:lnTo>
                  <a:lnTo>
                    <a:pt x="254879" y="531400"/>
                  </a:lnTo>
                  <a:lnTo>
                    <a:pt x="293468" y="506590"/>
                  </a:lnTo>
                  <a:lnTo>
                    <a:pt x="325219" y="476615"/>
                  </a:lnTo>
                  <a:lnTo>
                    <a:pt x="349386" y="442181"/>
                  </a:lnTo>
                  <a:lnTo>
                    <a:pt x="365224" y="403989"/>
                  </a:lnTo>
                  <a:lnTo>
                    <a:pt x="371989" y="362745"/>
                  </a:lnTo>
                  <a:lnTo>
                    <a:pt x="368935" y="319151"/>
                  </a:lnTo>
                  <a:lnTo>
                    <a:pt x="357785" y="280371"/>
                  </a:lnTo>
                  <a:lnTo>
                    <a:pt x="339338" y="243466"/>
                  </a:lnTo>
                  <a:lnTo>
                    <a:pt x="314238" y="209003"/>
                  </a:lnTo>
                  <a:lnTo>
                    <a:pt x="283130" y="177546"/>
                  </a:lnTo>
                  <a:lnTo>
                    <a:pt x="246659" y="149660"/>
                  </a:lnTo>
                  <a:lnTo>
                    <a:pt x="205468" y="125912"/>
                  </a:lnTo>
                  <a:lnTo>
                    <a:pt x="160202" y="106867"/>
                  </a:lnTo>
                  <a:lnTo>
                    <a:pt x="111506" y="93091"/>
                  </a:lnTo>
                  <a:lnTo>
                    <a:pt x="131826" y="0"/>
                  </a:lnTo>
                  <a:close/>
                </a:path>
              </a:pathLst>
            </a:custGeom>
            <a:ln w="19050">
              <a:solidFill>
                <a:srgbClr val="4494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73379" y="336424"/>
              <a:ext cx="672083" cy="337755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99159" y="112775"/>
              <a:ext cx="883919" cy="89916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49680" y="128015"/>
              <a:ext cx="734568" cy="89915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50847" y="112775"/>
              <a:ext cx="655320" cy="89916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693163" y="112775"/>
              <a:ext cx="1377696" cy="89916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57856" y="112775"/>
              <a:ext cx="5013960" cy="89916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3631" y="609600"/>
              <a:ext cx="1271016" cy="90220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343611" y="218058"/>
            <a:ext cx="6941184" cy="101219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20"/>
              </a:spcBef>
            </a:pPr>
            <a:r>
              <a:rPr sz="3200" dirty="0"/>
              <a:t>Các </a:t>
            </a:r>
            <a:r>
              <a:rPr sz="3200" spc="-50" dirty="0"/>
              <a:t>lo</a:t>
            </a:r>
            <a:r>
              <a:rPr sz="3200" spc="-50" dirty="0">
                <a:latin typeface="Arial"/>
                <a:cs typeface="Arial"/>
              </a:rPr>
              <a:t>ạ</a:t>
            </a:r>
            <a:r>
              <a:rPr sz="3200" spc="-50" dirty="0"/>
              <a:t>i </a:t>
            </a:r>
            <a:r>
              <a:rPr sz="3200" dirty="0"/>
              <a:t>hình </a:t>
            </a:r>
            <a:r>
              <a:rPr sz="3200" spc="-5" dirty="0"/>
              <a:t>Ecommerce: B2C, B2B,  </a:t>
            </a:r>
            <a:r>
              <a:rPr sz="3200" spc="-10" dirty="0"/>
              <a:t>C2C</a:t>
            </a:r>
            <a:endParaRPr sz="32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43611" y="1112596"/>
            <a:ext cx="8014334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Merchant</a:t>
            </a:r>
            <a:r>
              <a:rPr sz="2800" spc="-29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companies:</a:t>
            </a:r>
            <a:endParaRPr sz="28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9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b="1" dirty="0">
                <a:latin typeface="Arial"/>
                <a:cs typeface="Arial"/>
              </a:rPr>
              <a:t>B2C </a:t>
            </a:r>
            <a:r>
              <a:rPr sz="2000" b="1" spc="-5" dirty="0">
                <a:solidFill>
                  <a:srgbClr val="003399"/>
                </a:solidFill>
                <a:latin typeface="Arial"/>
                <a:cs typeface="Arial"/>
              </a:rPr>
              <a:t>Hoạt </a:t>
            </a:r>
            <a:r>
              <a:rPr sz="2000" b="1" dirty="0">
                <a:solidFill>
                  <a:srgbClr val="003399"/>
                </a:solidFill>
                <a:latin typeface="Arial"/>
                <a:cs typeface="Arial"/>
              </a:rPr>
              <a:t>động bán </a:t>
            </a:r>
            <a:r>
              <a:rPr sz="2000" b="1" spc="-5" dirty="0">
                <a:solidFill>
                  <a:srgbClr val="003399"/>
                </a:solidFill>
                <a:latin typeface="Arial"/>
                <a:cs typeface="Arial"/>
              </a:rPr>
              <a:t>lẻ SP </a:t>
            </a:r>
            <a:r>
              <a:rPr sz="2000" b="1" dirty="0">
                <a:solidFill>
                  <a:srgbClr val="003399"/>
                </a:solidFill>
                <a:latin typeface="Arial"/>
                <a:cs typeface="Arial"/>
              </a:rPr>
              <a:t>&amp; </a:t>
            </a:r>
            <a:r>
              <a:rPr sz="2000" b="1" spc="-5" dirty="0">
                <a:solidFill>
                  <a:srgbClr val="003399"/>
                </a:solidFill>
                <a:latin typeface="Arial"/>
                <a:cs typeface="Arial"/>
              </a:rPr>
              <a:t>dịch </a:t>
            </a:r>
            <a:r>
              <a:rPr sz="2000" b="1" spc="-10" dirty="0">
                <a:solidFill>
                  <a:srgbClr val="003399"/>
                </a:solidFill>
                <a:latin typeface="Arial"/>
                <a:cs typeface="Arial"/>
              </a:rPr>
              <a:t>vụ </a:t>
            </a:r>
            <a:r>
              <a:rPr sz="2000" b="1" dirty="0">
                <a:solidFill>
                  <a:srgbClr val="003399"/>
                </a:solidFill>
                <a:latin typeface="Arial"/>
                <a:cs typeface="Arial"/>
              </a:rPr>
              <a:t>trực tiếp đến KH cá</a:t>
            </a:r>
            <a:r>
              <a:rPr sz="2000" b="1" spc="-12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99"/>
                </a:solidFill>
                <a:latin typeface="Arial"/>
                <a:cs typeface="Arial"/>
              </a:rPr>
              <a:t>nhân</a:t>
            </a:r>
            <a:endParaRPr sz="2000">
              <a:latin typeface="Arial"/>
              <a:cs typeface="Arial"/>
            </a:endParaRPr>
          </a:p>
          <a:p>
            <a:pPr marL="469900" marR="815975" indent="-4572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b="1" dirty="0">
                <a:latin typeface="Arial"/>
                <a:cs typeface="Arial"/>
              </a:rPr>
              <a:t>B2B </a:t>
            </a:r>
            <a:r>
              <a:rPr sz="2000" b="1" spc="-5" dirty="0">
                <a:solidFill>
                  <a:srgbClr val="003399"/>
                </a:solidFill>
                <a:latin typeface="Arial"/>
                <a:cs typeface="Arial"/>
              </a:rPr>
              <a:t>Hoạt động </a:t>
            </a:r>
            <a:r>
              <a:rPr sz="2000" b="1" dirty="0">
                <a:solidFill>
                  <a:srgbClr val="003399"/>
                </a:solidFill>
                <a:latin typeface="Arial"/>
                <a:cs typeface="Arial"/>
              </a:rPr>
              <a:t>bán hàng </a:t>
            </a:r>
            <a:r>
              <a:rPr sz="2000" b="1" spc="-5" dirty="0">
                <a:solidFill>
                  <a:srgbClr val="003399"/>
                </a:solidFill>
                <a:latin typeface="Arial"/>
                <a:cs typeface="Arial"/>
              </a:rPr>
              <a:t>hóa </a:t>
            </a:r>
            <a:r>
              <a:rPr sz="2000" b="1" dirty="0">
                <a:solidFill>
                  <a:srgbClr val="003399"/>
                </a:solidFill>
                <a:latin typeface="Arial"/>
                <a:cs typeface="Arial"/>
              </a:rPr>
              <a:t>&amp; dịch </a:t>
            </a:r>
            <a:r>
              <a:rPr sz="2000" b="1" spc="-15" dirty="0">
                <a:solidFill>
                  <a:srgbClr val="003399"/>
                </a:solidFill>
                <a:latin typeface="Arial"/>
                <a:cs typeface="Arial"/>
              </a:rPr>
              <a:t>vụ </a:t>
            </a:r>
            <a:r>
              <a:rPr sz="2000" b="1" dirty="0">
                <a:solidFill>
                  <a:srgbClr val="003399"/>
                </a:solidFill>
                <a:latin typeface="Arial"/>
                <a:cs typeface="Arial"/>
              </a:rPr>
              <a:t>giữa các doanh  </a:t>
            </a:r>
            <a:r>
              <a:rPr sz="2000" b="1" spc="-5" dirty="0">
                <a:solidFill>
                  <a:srgbClr val="003399"/>
                </a:solidFill>
                <a:latin typeface="Arial"/>
                <a:cs typeface="Arial"/>
              </a:rPr>
              <a:t>nghiệp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b="1" dirty="0">
                <a:latin typeface="Arial"/>
                <a:cs typeface="Arial"/>
              </a:rPr>
              <a:t>B2G </a:t>
            </a:r>
            <a:r>
              <a:rPr sz="2000" dirty="0">
                <a:latin typeface="Arial"/>
                <a:cs typeface="Arial"/>
              </a:rPr>
              <a:t>Giao </a:t>
            </a:r>
            <a:r>
              <a:rPr sz="2000" spc="-5" dirty="0">
                <a:latin typeface="Arial"/>
                <a:cs typeface="Arial"/>
              </a:rPr>
              <a:t>dịch giữa </a:t>
            </a:r>
            <a:r>
              <a:rPr sz="2000" dirty="0">
                <a:latin typeface="Arial"/>
                <a:cs typeface="Arial"/>
              </a:rPr>
              <a:t>các doanh </a:t>
            </a:r>
            <a:r>
              <a:rPr sz="2000" spc="-5" dirty="0">
                <a:latin typeface="Arial"/>
                <a:cs typeface="Arial"/>
              </a:rPr>
              <a:t>nghiệp và </a:t>
            </a:r>
            <a:r>
              <a:rPr sz="2000" dirty="0">
                <a:latin typeface="Arial"/>
                <a:cs typeface="Arial"/>
              </a:rPr>
              <a:t>các </a:t>
            </a:r>
            <a:r>
              <a:rPr sz="2000" spc="-5" dirty="0">
                <a:latin typeface="Arial"/>
                <a:cs typeface="Arial"/>
              </a:rPr>
              <a:t>tổ </a:t>
            </a:r>
            <a:r>
              <a:rPr sz="2000" dirty="0">
                <a:latin typeface="Arial"/>
                <a:cs typeface="Arial"/>
              </a:rPr>
              <a:t>chức chính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phủ</a:t>
            </a:r>
            <a:endParaRPr sz="20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b="1" dirty="0">
                <a:solidFill>
                  <a:srgbClr val="008000"/>
                </a:solidFill>
                <a:latin typeface="Arial"/>
                <a:cs typeface="Arial"/>
              </a:rPr>
              <a:t>C2C: </a:t>
            </a:r>
            <a:r>
              <a:rPr sz="2000" b="1" dirty="0">
                <a:solidFill>
                  <a:srgbClr val="003399"/>
                </a:solidFill>
                <a:latin typeface="Arial"/>
                <a:cs typeface="Arial"/>
              </a:rPr>
              <a:t>Các cá nhân sử </a:t>
            </a:r>
            <a:r>
              <a:rPr sz="2000" b="1" spc="-5" dirty="0">
                <a:solidFill>
                  <a:srgbClr val="003399"/>
                </a:solidFill>
                <a:latin typeface="Arial"/>
                <a:cs typeface="Arial"/>
              </a:rPr>
              <a:t>dụng </a:t>
            </a:r>
            <a:r>
              <a:rPr sz="2000" b="1" spc="-10" dirty="0">
                <a:solidFill>
                  <a:srgbClr val="003399"/>
                </a:solidFill>
                <a:latin typeface="Arial"/>
                <a:cs typeface="Arial"/>
              </a:rPr>
              <a:t>Web </a:t>
            </a:r>
            <a:r>
              <a:rPr sz="2000" b="1" dirty="0">
                <a:solidFill>
                  <a:srgbClr val="003399"/>
                </a:solidFill>
                <a:latin typeface="Arial"/>
                <a:cs typeface="Arial"/>
              </a:rPr>
              <a:t>để trao </a:t>
            </a:r>
            <a:r>
              <a:rPr sz="2000" b="1" spc="-5" dirty="0">
                <a:solidFill>
                  <a:srgbClr val="003399"/>
                </a:solidFill>
                <a:latin typeface="Arial"/>
                <a:cs typeface="Arial"/>
              </a:rPr>
              <a:t>đổi </a:t>
            </a:r>
            <a:r>
              <a:rPr sz="2000" b="1" dirty="0">
                <a:solidFill>
                  <a:srgbClr val="003399"/>
                </a:solidFill>
                <a:latin typeface="Arial"/>
                <a:cs typeface="Arial"/>
              </a:rPr>
              <a:t>hay mua bán</a:t>
            </a:r>
            <a:r>
              <a:rPr sz="2000" b="1" spc="-13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99"/>
                </a:solidFill>
                <a:latin typeface="Arial"/>
                <a:cs typeface="Arial"/>
              </a:rPr>
              <a:t>riêng  tư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0"/>
            <a:ext cx="9124315" cy="6867525"/>
            <a:chOff x="24383" y="0"/>
            <a:chExt cx="9124315" cy="6867525"/>
          </a:xfrm>
        </p:grpSpPr>
        <p:sp>
          <p:nvSpPr>
            <p:cNvPr id="3" name="object 3"/>
            <p:cNvSpPr/>
            <p:nvPr/>
          </p:nvSpPr>
          <p:spPr>
            <a:xfrm>
              <a:off x="228599" y="1866900"/>
              <a:ext cx="8686800" cy="3771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17790" y="1200533"/>
              <a:ext cx="1004798" cy="2966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86128" y="1016508"/>
              <a:ext cx="644651" cy="7894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61388" y="1004316"/>
              <a:ext cx="6092952" cy="7894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93444" y="1095502"/>
            <a:ext cx="68224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Các </a:t>
            </a:r>
            <a:r>
              <a:rPr sz="2800" spc="-50" dirty="0"/>
              <a:t>lo</a:t>
            </a:r>
            <a:r>
              <a:rPr sz="2800" spc="-50" dirty="0">
                <a:latin typeface="Arial"/>
                <a:cs typeface="Arial"/>
              </a:rPr>
              <a:t>ạ</a:t>
            </a:r>
            <a:r>
              <a:rPr sz="2800" spc="-50" dirty="0"/>
              <a:t>i </a:t>
            </a:r>
            <a:r>
              <a:rPr sz="2800" spc="-5" dirty="0"/>
              <a:t>hình Ecommerce: B2C, B2B,</a:t>
            </a:r>
            <a:r>
              <a:rPr sz="2800" spc="45" dirty="0"/>
              <a:t> </a:t>
            </a:r>
            <a:r>
              <a:rPr sz="2800" spc="-5" dirty="0"/>
              <a:t>C2C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611" y="218058"/>
            <a:ext cx="67081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Các </a:t>
            </a: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lo</a:t>
            </a:r>
            <a:r>
              <a:rPr sz="3200" b="0" spc="-65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b="0" spc="-65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b="0" spc="-5" dirty="0">
                <a:solidFill>
                  <a:srgbClr val="5FCAEE"/>
                </a:solidFill>
                <a:latin typeface="Trebuchet MS"/>
                <a:cs typeface="Trebuchet MS"/>
              </a:rPr>
              <a:t>hình </a:t>
            </a:r>
            <a:r>
              <a:rPr sz="3200" b="0" spc="-80" dirty="0">
                <a:solidFill>
                  <a:srgbClr val="5FCAEE"/>
                </a:solidFill>
                <a:latin typeface="Trebuchet MS"/>
                <a:cs typeface="Trebuchet MS"/>
              </a:rPr>
              <a:t>th</a:t>
            </a:r>
            <a:r>
              <a:rPr sz="3200" b="0" spc="-80" dirty="0">
                <a:solidFill>
                  <a:srgbClr val="5FCAEE"/>
                </a:solidFill>
                <a:latin typeface="Arial"/>
                <a:cs typeface="Arial"/>
              </a:rPr>
              <a:t>ươ</a:t>
            </a:r>
            <a:r>
              <a:rPr sz="3200" b="0" spc="-80" dirty="0">
                <a:solidFill>
                  <a:srgbClr val="5FCAEE"/>
                </a:solidFill>
                <a:latin typeface="Trebuchet MS"/>
                <a:cs typeface="Trebuchet MS"/>
              </a:rPr>
              <a:t>ng </a:t>
            </a:r>
            <a:r>
              <a:rPr sz="3200" b="0" spc="-85" dirty="0">
                <a:solidFill>
                  <a:srgbClr val="5FCAEE"/>
                </a:solidFill>
                <a:latin typeface="Trebuchet MS"/>
                <a:cs typeface="Trebuchet MS"/>
              </a:rPr>
              <a:t>m</a:t>
            </a:r>
            <a:r>
              <a:rPr sz="3200" b="0" spc="-85" dirty="0">
                <a:solidFill>
                  <a:srgbClr val="5FCAEE"/>
                </a:solidFill>
                <a:latin typeface="Arial"/>
                <a:cs typeface="Arial"/>
              </a:rPr>
              <a:t>ạ</a:t>
            </a:r>
            <a:r>
              <a:rPr sz="3200" b="0" spc="-85" dirty="0">
                <a:solidFill>
                  <a:srgbClr val="5FCAEE"/>
                </a:solidFill>
                <a:latin typeface="Trebuchet MS"/>
                <a:cs typeface="Trebuchet MS"/>
              </a:rPr>
              <a:t>i </a:t>
            </a:r>
            <a:r>
              <a:rPr sz="3200" b="0" spc="-50" dirty="0">
                <a:solidFill>
                  <a:srgbClr val="5FCAEE"/>
                </a:solidFill>
                <a:latin typeface="Trebuchet MS"/>
                <a:cs typeface="Trebuchet MS"/>
              </a:rPr>
              <a:t>đi</a:t>
            </a:r>
            <a:r>
              <a:rPr sz="3200" b="0" spc="-50" dirty="0">
                <a:solidFill>
                  <a:srgbClr val="5FCAEE"/>
                </a:solidFill>
                <a:latin typeface="Arial"/>
                <a:cs typeface="Arial"/>
              </a:rPr>
              <a:t>ệ</a:t>
            </a:r>
            <a:r>
              <a:rPr sz="3200" b="0" spc="-50" dirty="0">
                <a:solidFill>
                  <a:srgbClr val="5FCAEE"/>
                </a:solidFill>
                <a:latin typeface="Trebuchet MS"/>
                <a:cs typeface="Trebuchet MS"/>
              </a:rPr>
              <a:t>n </a:t>
            </a:r>
            <a:r>
              <a:rPr sz="3200" b="0" spc="-105" dirty="0">
                <a:solidFill>
                  <a:srgbClr val="5FCAEE"/>
                </a:solidFill>
                <a:latin typeface="Trebuchet MS"/>
                <a:cs typeface="Trebuchet MS"/>
              </a:rPr>
              <a:t>t</a:t>
            </a:r>
            <a:r>
              <a:rPr sz="3200" b="0" spc="-105" dirty="0">
                <a:solidFill>
                  <a:srgbClr val="5FCAEE"/>
                </a:solidFill>
                <a:latin typeface="Arial"/>
                <a:cs typeface="Arial"/>
              </a:rPr>
              <a:t>ử</a:t>
            </a:r>
            <a:r>
              <a:rPr sz="3200" b="0" spc="325" dirty="0">
                <a:solidFill>
                  <a:srgbClr val="5FCAEE"/>
                </a:solidFill>
                <a:latin typeface="Arial"/>
                <a:cs typeface="Arial"/>
              </a:rPr>
              <a:t> </a:t>
            </a:r>
            <a:r>
              <a:rPr sz="3200" b="0" dirty="0">
                <a:solidFill>
                  <a:srgbClr val="5FCAEE"/>
                </a:solidFill>
                <a:latin typeface="Trebuchet MS"/>
                <a:cs typeface="Trebuchet MS"/>
              </a:rPr>
              <a:t>(tt)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45435" y="1278636"/>
            <a:ext cx="3151632" cy="1578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09386" y="6072632"/>
            <a:ext cx="501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16/03/20</a:t>
            </a:r>
            <a:endParaRPr sz="9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888888"/>
                </a:solidFill>
                <a:latin typeface="Trebuchet MS"/>
                <a:cs typeface="Trebuchet MS"/>
              </a:rPr>
              <a:t>16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94372" y="6141211"/>
            <a:ext cx="85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FCAEE"/>
                </a:solidFill>
                <a:latin typeface="Trebuchet MS"/>
                <a:cs typeface="Trebuchet MS"/>
              </a:rPr>
              <a:t>8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40" y="2925638"/>
            <a:ext cx="7406640" cy="1994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050" spc="385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Auctions: đấu giá trực</a:t>
            </a:r>
            <a:r>
              <a:rPr sz="2600" spc="-1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tuyến.</a:t>
            </a:r>
            <a:endParaRPr sz="2600">
              <a:latin typeface="Times New Roman"/>
              <a:cs typeface="Times New Roman"/>
            </a:endParaRPr>
          </a:p>
          <a:p>
            <a:pPr marL="355600" marR="5715" indent="-342900">
              <a:lnSpc>
                <a:spcPct val="80000"/>
              </a:lnSpc>
              <a:spcBef>
                <a:spcPts val="1010"/>
              </a:spcBef>
            </a:pPr>
            <a:r>
              <a:rPr sz="2050" spc="380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600" spc="-5" dirty="0">
                <a:solidFill>
                  <a:srgbClr val="404040"/>
                </a:solidFill>
                <a:latin typeface="Times New Roman"/>
                <a:cs typeface="Times New Roman"/>
              </a:rPr>
              <a:t>Clearing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house: </a:t>
            </a:r>
            <a:r>
              <a:rPr sz="2600" spc="-5" dirty="0">
                <a:solidFill>
                  <a:srgbClr val="404040"/>
                </a:solidFill>
                <a:latin typeface="Times New Roman"/>
                <a:cs typeface="Times New Roman"/>
              </a:rPr>
              <a:t>làm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trung gian </a:t>
            </a:r>
            <a:r>
              <a:rPr sz="2600" spc="-5" dirty="0">
                <a:solidFill>
                  <a:srgbClr val="404040"/>
                </a:solidFill>
                <a:latin typeface="Times New Roman"/>
                <a:cs typeface="Times New Roman"/>
              </a:rPr>
              <a:t>thanh toán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để </a:t>
            </a:r>
            <a:r>
              <a:rPr sz="2600" spc="-155" dirty="0">
                <a:solidFill>
                  <a:srgbClr val="404040"/>
                </a:solidFill>
                <a:latin typeface="Times New Roman"/>
                <a:cs typeface="Times New Roman"/>
              </a:rPr>
              <a:t>kiếm  </a:t>
            </a:r>
            <a:r>
              <a:rPr sz="2600" spc="5" dirty="0">
                <a:solidFill>
                  <a:srgbClr val="404040"/>
                </a:solidFill>
                <a:latin typeface="Times New Roman"/>
                <a:cs typeface="Times New Roman"/>
              </a:rPr>
              <a:t>hoa</a:t>
            </a:r>
            <a:r>
              <a:rPr sz="26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404040"/>
                </a:solidFill>
                <a:latin typeface="Times New Roman"/>
                <a:cs typeface="Times New Roman"/>
              </a:rPr>
              <a:t>hồng</a:t>
            </a:r>
            <a:endParaRPr sz="26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500"/>
              </a:lnSpc>
              <a:spcBef>
                <a:spcPts val="975"/>
              </a:spcBef>
              <a:tabLst>
                <a:tab pos="2035175" algn="l"/>
                <a:tab pos="2633980" algn="l"/>
                <a:tab pos="3362960" algn="l"/>
                <a:tab pos="4091304" algn="l"/>
                <a:tab pos="4414520" algn="l"/>
                <a:tab pos="5234305" algn="l"/>
                <a:tab pos="5981065" algn="l"/>
                <a:tab pos="6722109" algn="l"/>
              </a:tabLst>
            </a:pPr>
            <a:r>
              <a:rPr sz="2050" spc="385" dirty="0">
                <a:solidFill>
                  <a:srgbClr val="5FCAEE"/>
                </a:solidFill>
                <a:latin typeface="Arial"/>
                <a:cs typeface="Arial"/>
              </a:rPr>
              <a:t> </a:t>
            </a:r>
            <a:r>
              <a:rPr sz="2050" spc="-270" dirty="0">
                <a:solidFill>
                  <a:srgbClr val="5FCAEE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Ex</a:t>
            </a:r>
            <a:r>
              <a:rPr sz="2600" spc="-10" dirty="0">
                <a:solidFill>
                  <a:srgbClr val="404040"/>
                </a:solidFill>
                <a:latin typeface="Times New Roman"/>
                <a:cs typeface="Times New Roman"/>
              </a:rPr>
              <a:t>c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h</a:t>
            </a:r>
            <a:r>
              <a:rPr sz="2600" spc="-15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nge</a:t>
            </a:r>
            <a:r>
              <a:rPr sz="2600" spc="-15" dirty="0">
                <a:solidFill>
                  <a:srgbClr val="404040"/>
                </a:solidFill>
                <a:latin typeface="Times New Roman"/>
                <a:cs typeface="Times New Roman"/>
              </a:rPr>
              <a:t>s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:	</a:t>
            </a:r>
            <a:r>
              <a:rPr sz="2600" spc="-10" dirty="0">
                <a:solidFill>
                  <a:srgbClr val="404040"/>
                </a:solidFill>
                <a:latin typeface="Times New Roman"/>
                <a:cs typeface="Times New Roman"/>
              </a:rPr>
              <a:t>sà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n	giao	dịch	–	dù</a:t>
            </a:r>
            <a:r>
              <a:rPr sz="2600" spc="-15" dirty="0">
                <a:solidFill>
                  <a:srgbClr val="404040"/>
                </a:solidFill>
                <a:latin typeface="Times New Roman"/>
                <a:cs typeface="Times New Roman"/>
              </a:rPr>
              <a:t>n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g	hình	thức	k</a:t>
            </a:r>
            <a:r>
              <a:rPr sz="2600" spc="5" dirty="0">
                <a:solidFill>
                  <a:srgbClr val="404040"/>
                </a:solidFill>
                <a:latin typeface="Times New Roman"/>
                <a:cs typeface="Times New Roman"/>
              </a:rPr>
              <a:t>h</a:t>
            </a:r>
            <a:r>
              <a:rPr sz="2600" spc="-10" dirty="0">
                <a:solidFill>
                  <a:srgbClr val="404040"/>
                </a:solidFill>
                <a:latin typeface="Times New Roman"/>
                <a:cs typeface="Times New Roman"/>
              </a:rPr>
              <a:t>ớ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p  </a:t>
            </a:r>
            <a:r>
              <a:rPr sz="2600" spc="-5" dirty="0">
                <a:solidFill>
                  <a:srgbClr val="404040"/>
                </a:solidFill>
                <a:latin typeface="Times New Roman"/>
                <a:cs typeface="Times New Roman"/>
              </a:rPr>
              <a:t>lệnh </a:t>
            </a:r>
            <a:r>
              <a:rPr sz="2600" spc="5" dirty="0">
                <a:solidFill>
                  <a:srgbClr val="404040"/>
                </a:solidFill>
                <a:latin typeface="Times New Roman"/>
                <a:cs typeface="Times New Roman"/>
              </a:rPr>
              <a:t>như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thị trường chứng</a:t>
            </a:r>
            <a:r>
              <a:rPr sz="26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404040"/>
                </a:solidFill>
                <a:latin typeface="Times New Roman"/>
                <a:cs typeface="Times New Roman"/>
              </a:rPr>
              <a:t>khoán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639" y="1191649"/>
            <a:ext cx="7096498" cy="4001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3611" y="215010"/>
            <a:ext cx="5560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5FCAEE"/>
                </a:solidFill>
              </a:rPr>
              <a:t>Xu </a:t>
            </a:r>
            <a:r>
              <a:rPr sz="3600" spc="-65" dirty="0">
                <a:solidFill>
                  <a:srgbClr val="5FCAEE"/>
                </a:solidFill>
              </a:rPr>
              <a:t>th</a:t>
            </a:r>
            <a:r>
              <a:rPr sz="3600" spc="-65" dirty="0">
                <a:solidFill>
                  <a:srgbClr val="5FCAEE"/>
                </a:solidFill>
                <a:latin typeface="Arial"/>
                <a:cs typeface="Arial"/>
              </a:rPr>
              <a:t>ế </a:t>
            </a:r>
            <a:r>
              <a:rPr sz="3600" dirty="0">
                <a:solidFill>
                  <a:srgbClr val="5FCAEE"/>
                </a:solidFill>
              </a:rPr>
              <a:t>kinh doanh </a:t>
            </a:r>
            <a:r>
              <a:rPr sz="3600" spc="-55" dirty="0">
                <a:solidFill>
                  <a:srgbClr val="5FCAEE"/>
                </a:solidFill>
              </a:rPr>
              <a:t>đi</a:t>
            </a:r>
            <a:r>
              <a:rPr sz="3600" spc="-55" dirty="0">
                <a:solidFill>
                  <a:srgbClr val="5FCAEE"/>
                </a:solidFill>
                <a:latin typeface="Arial"/>
                <a:cs typeface="Arial"/>
              </a:rPr>
              <a:t>ệ</a:t>
            </a:r>
            <a:r>
              <a:rPr sz="3600" spc="-55" dirty="0">
                <a:solidFill>
                  <a:srgbClr val="5FCAEE"/>
                </a:solidFill>
              </a:rPr>
              <a:t>n</a:t>
            </a:r>
            <a:r>
              <a:rPr sz="3600" spc="60" dirty="0">
                <a:solidFill>
                  <a:srgbClr val="5FCAEE"/>
                </a:solidFill>
              </a:rPr>
              <a:t> </a:t>
            </a:r>
            <a:r>
              <a:rPr sz="3600" spc="-135" dirty="0">
                <a:solidFill>
                  <a:srgbClr val="5FCAEE"/>
                </a:solidFill>
              </a:rPr>
              <a:t>t</a:t>
            </a:r>
            <a:r>
              <a:rPr sz="3600" spc="-135" dirty="0">
                <a:solidFill>
                  <a:srgbClr val="5FCAEE"/>
                </a:solidFill>
                <a:latin typeface="Arial"/>
                <a:cs typeface="Arial"/>
              </a:rPr>
              <a:t>ử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</TotalTime>
  <Words>1856</Words>
  <Application>Microsoft Office PowerPoint</Application>
  <PresentationFormat>On-screen Show (4:3)</PresentationFormat>
  <Paragraphs>330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Arial Black</vt:lpstr>
      <vt:lpstr>Times New Roman</vt:lpstr>
      <vt:lpstr>Trebuchet MS</vt:lpstr>
      <vt:lpstr>Wingdings</vt:lpstr>
      <vt:lpstr>Wingdings 3</vt:lpstr>
      <vt:lpstr>Facet</vt:lpstr>
      <vt:lpstr>PowerPoint Presentation</vt:lpstr>
      <vt:lpstr>Ecommerce</vt:lpstr>
      <vt:lpstr>Nội Dung</vt:lpstr>
      <vt:lpstr> TMĐT (e-commerce) là các giao dịch được  thực hiện trên mạng Internet giữa các DN  với các KH mua và sử dụng hàng hóa và  dịch vụ hoặc giữa các DN với nhau.</vt:lpstr>
      <vt:lpstr>Các loại hình thương mại điện tử</vt:lpstr>
      <vt:lpstr>Các loại hình Ecommerce: B2C, B2B,  C2C</vt:lpstr>
      <vt:lpstr>Các loại hình Ecommerce: B2C, B2B, C2C</vt:lpstr>
      <vt:lpstr>Các loại hình thương mại điện tử (tt)</vt:lpstr>
      <vt:lpstr>Xu thế kinh doanh điện tử</vt:lpstr>
      <vt:lpstr>Xu thế hiện tại</vt:lpstr>
      <vt:lpstr>Các mô hình kinh doanh mới</vt:lpstr>
      <vt:lpstr>PowerPoint Presentation</vt:lpstr>
      <vt:lpstr>PowerPoint Presentation</vt:lpstr>
      <vt:lpstr>PowerPoint Presentation</vt:lpstr>
      <vt:lpstr>Những yếu tố dẫn dắt người tiêu  dùng tới mua hàng trên mạng</vt:lpstr>
      <vt:lpstr> Internet cung cấp các kênh truyền thông &amp;  tương tác mới tạo quan hệ với KH trong  bán hàng, tiếp thị &amp; hổ trợ KH gần gủi hơn  với chi phí hiệu quả hơn</vt:lpstr>
      <vt:lpstr> Nhà SX có thể bán trực tiếp các SP của họ  đến KH mua lẻ, bỏ qua các trung gian  đạt được lợi nhuận cao hơn với giá bán  thấp hơn</vt:lpstr>
      <vt:lpstr>Bán lẻ hướng tới khách hàng: Lợi ích từ bán trực tiếp trên Web</vt:lpstr>
      <vt:lpstr>Bán lẻ hướng tới khách hàng:  Tiếp thị tương tác &amp; cá nhân hóa</vt:lpstr>
      <vt:lpstr>Bán lẻ hướng tới khách hàng:  Tiếp thị tương tác &amp; cá nhân hóa</vt:lpstr>
      <vt:lpstr>Bán lẻ hướng tới khách hàng: M-commerce &amp; tiếp thị thế hệ kế tiếp</vt:lpstr>
      <vt:lpstr>Bán lẻ hướng tới khách hàng: M-commerce &amp; tiếp thị thế hệ kế tiếp</vt:lpstr>
      <vt:lpstr>Bán lẻ hướng tới khách hàng:  Khách hàng tự phục vụ</vt:lpstr>
      <vt:lpstr>Thương mại điện tử giữa các doanh nghiệp:  các quan hệ &amp; hiệu ứng mới</vt:lpstr>
      <vt:lpstr>Thương mại điện tử giữa các doanh nghiệp:  các quan hệ &amp; hiệu ứng mới</vt:lpstr>
      <vt:lpstr>Thương mại điện tử giữa các doanh nghiệp:  các quan hệ &amp; hiệu ứng mới</vt:lpstr>
      <vt:lpstr>Thương mại điện tử giữa các doanh nghiệp:  các quan hệ &amp; hiệu ứng mới</vt:lpstr>
      <vt:lpstr>Các công đoạn của một giao dịch mua  bán trên mạng</vt:lpstr>
      <vt:lpstr>Các công đoạn của một giao dịch mua  bán trên mạng</vt:lpstr>
      <vt:lpstr>Dòng Thông Tin Ecommerce</vt:lpstr>
      <vt:lpstr>Các HT thanh toán chính trong Ecommerce</vt:lpstr>
      <vt:lpstr>Các HT thanh toán chính trong Ecommerce:  Thẻ tín dụng</vt:lpstr>
      <vt:lpstr>Các HT thanh toán chính trong Ecommerce</vt:lpstr>
      <vt:lpstr>Các HT thanh toán chính trong Ecommerce</vt:lpstr>
      <vt:lpstr>WEB 2.0 là gì? Chia sẻ tri thức cộng đồng</vt:lpstr>
      <vt:lpstr>WEB 2.0 là gì? (tt)  Giao diện tương tác</vt:lpstr>
      <vt:lpstr>WEB 2.0 là gì? (tt) Phần mềm như một dịch vụ</vt:lpstr>
      <vt:lpstr>WEB 2.0 là gì? (tt)  Tiếp thị lan truyền</vt:lpstr>
      <vt:lpstr>Doanh nghiệp có lợi ích gì từ web  2.0</vt:lpstr>
      <vt:lpstr>Mạng xã hội Nguồn vốn xã hội – Social Capital</vt:lpstr>
      <vt:lpstr>Mạng xã hội Nguồn vốn xã hội – Social Capital (tt)</vt:lpstr>
      <vt:lpstr>Mạng xã hội Mạng xã hội và doanh nghiệp</vt:lpstr>
      <vt:lpstr>Mạng xã hội Sử dụng mạng xã hội gia tăng các  mối quan hệ</vt:lpstr>
      <vt:lpstr>Mạng xã hội Sử dụng mạng xã hội gia tăng các  mối quan hệ (tt)</vt:lpstr>
      <vt:lpstr>Mạng xã hội Sử dụng mạng xã hội gia tăng các  mối quan hệ (tt)</vt:lpstr>
      <vt:lpstr>Mạng xã hội Sử dụng mạng xã hội gia tăng các  mối quan hệ (tt)</vt:lpstr>
      <vt:lpstr>Mạng xã hội Sử dụng mạng xã hội gia tăng sức  mạnh của các mối quan hệ</vt:lpstr>
      <vt:lpstr>Mạng xã hội Sử dụng mạng xã hội gia tăng sức  mạnh của các mối quan hệ (tt)</vt:lpstr>
      <vt:lpstr>Mạng xã hội Sử khấu hao của các mối quan hệ</vt:lpstr>
      <vt:lpstr>Ecommerce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systems</dc:title>
  <dc:creator>Nga Le</dc:creator>
  <cp:lastModifiedBy>Admin</cp:lastModifiedBy>
  <cp:revision>2</cp:revision>
  <dcterms:created xsi:type="dcterms:W3CDTF">2023-02-12T02:45:12Z</dcterms:created>
  <dcterms:modified xsi:type="dcterms:W3CDTF">2023-02-12T03:21:25Z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2016-03-16T00:00:00Z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2023-02-12T00:00:00Z</vt:filetime>
  </property>
</Properties>
</file>